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olo">
    <p:bg>
      <p:bgPr>
        <a:solidFill>
          <a:srgbClr val="222222"/>
        </a:solidFill>
      </p:bgPr>
    </p:bg>
    <p:spTree>
      <p:nvGrpSpPr>
        <p:cNvPr id="1" name=""/>
        <p:cNvGrpSpPr/>
        <p:nvPr/>
      </p:nvGrpSpPr>
      <p:grpSpPr>
        <a:xfrm>
          <a:off x="0" y="0"/>
          <a:ext cx="0" cy="0"/>
          <a:chOff x="0" y="0"/>
          <a:chExt cx="0" cy="0"/>
        </a:xfrm>
      </p:grpSpPr>
      <p:sp>
        <p:nvSpPr>
          <p:cNvPr id="12"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14"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15"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nti elenco">
    <p:bg>
      <p:bgPr>
        <a:solidFill>
          <a:srgbClr val="222222"/>
        </a:solidFill>
      </p:bgPr>
    </p:bg>
    <p:spTree>
      <p:nvGrpSpPr>
        <p:cNvPr id="1" name=""/>
        <p:cNvGrpSpPr/>
        <p:nvPr/>
      </p:nvGrpSpPr>
      <p:grpSpPr>
        <a:xfrm>
          <a:off x="0" y="0"/>
          <a:ext cx="0" cy="0"/>
          <a:chOff x="0" y="0"/>
          <a:chExt cx="0" cy="0"/>
        </a:xfrm>
      </p:grpSpPr>
      <p:sp>
        <p:nvSpPr>
          <p:cNvPr id="102"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103" name="Corpo livello uno…"/>
          <p:cNvSpPr txBox="1"/>
          <p:nvPr>
            <p:ph type="body" idx="1"/>
          </p:nvPr>
        </p:nvSpPr>
        <p:spPr>
          <a:prstGeom prst="rect">
            <a:avLst/>
          </a:prstGeom>
        </p:spPr>
        <p:txBody>
          <a:bodyPr/>
          <a:lstStyle>
            <a:lvl1pPr>
              <a:buClr>
                <a:schemeClr val="accent1"/>
              </a:buClr>
              <a:buSzPct val="125000"/>
              <a:buChar char="▸"/>
            </a:lvl1pPr>
            <a:lvl2pPr>
              <a:buClr>
                <a:schemeClr val="accent1"/>
              </a:buClr>
              <a:buSzPct val="125000"/>
              <a:buChar char="▸"/>
            </a:lvl2pPr>
            <a:lvl3pPr>
              <a:buClr>
                <a:schemeClr val="accent1"/>
              </a:buClr>
              <a:buSzPct val="125000"/>
              <a:buChar char="▸"/>
            </a:lvl3pPr>
            <a:lvl4pPr>
              <a:buClr>
                <a:schemeClr val="accent1"/>
              </a:buClr>
              <a:buSzPct val="125000"/>
              <a:buChar char="▸"/>
            </a:lvl4pPr>
            <a:lvl5pPr>
              <a:buClr>
                <a:schemeClr val="accent1"/>
              </a:buClr>
              <a:buSzPct val="125000"/>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10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3 per pagina">
    <p:bg>
      <p:bgPr>
        <a:solidFill>
          <a:srgbClr val="222222"/>
        </a:solidFill>
      </p:bgPr>
    </p:bg>
    <p:spTree>
      <p:nvGrpSpPr>
        <p:cNvPr id="1" name=""/>
        <p:cNvGrpSpPr/>
        <p:nvPr/>
      </p:nvGrpSpPr>
      <p:grpSpPr>
        <a:xfrm>
          <a:off x="0" y="0"/>
          <a:ext cx="0" cy="0"/>
          <a:chOff x="0" y="0"/>
          <a:chExt cx="0" cy="0"/>
        </a:xfrm>
      </p:grpSpPr>
      <p:sp>
        <p:nvSpPr>
          <p:cNvPr id="111" name="Foto in bianco e nero di un pannello solare"/>
          <p:cNvSpPr/>
          <p:nvPr>
            <p:ph type="pic" sz="half" idx="21"/>
          </p:nvPr>
        </p:nvSpPr>
        <p:spPr>
          <a:xfrm>
            <a:off x="12192000" y="-177800"/>
            <a:ext cx="12192000" cy="7162800"/>
          </a:xfrm>
          <a:prstGeom prst="rect">
            <a:avLst/>
          </a:prstGeom>
        </p:spPr>
        <p:txBody>
          <a:bodyPr lIns="91439" tIns="45719" rIns="91439" bIns="45719">
            <a:noAutofit/>
          </a:bodyPr>
          <a:lstStyle/>
          <a:p>
            <a:pPr/>
          </a:p>
        </p:txBody>
      </p:sp>
      <p:sp>
        <p:nvSpPr>
          <p:cNvPr id="112" name="Foto in bianco e nero dell'acqua che scorre dallo stramazzo di una diga"/>
          <p:cNvSpPr/>
          <p:nvPr>
            <p:ph type="pic" sz="half" idx="22"/>
          </p:nvPr>
        </p:nvSpPr>
        <p:spPr>
          <a:xfrm>
            <a:off x="12192000" y="6451600"/>
            <a:ext cx="12192000" cy="8297334"/>
          </a:xfrm>
          <a:prstGeom prst="rect">
            <a:avLst/>
          </a:prstGeom>
        </p:spPr>
        <p:txBody>
          <a:bodyPr lIns="91439" tIns="45719" rIns="91439" bIns="45719">
            <a:noAutofit/>
          </a:bodyPr>
          <a:lstStyle/>
          <a:p>
            <a:pPr/>
          </a:p>
        </p:txBody>
      </p:sp>
      <p:sp>
        <p:nvSpPr>
          <p:cNvPr id="113" name="Foto in bianco e nero con mulini a vento e cielo nuvoloso"/>
          <p:cNvSpPr/>
          <p:nvPr>
            <p:ph type="pic" idx="23"/>
          </p:nvPr>
        </p:nvSpPr>
        <p:spPr>
          <a:xfrm>
            <a:off x="-190500" y="0"/>
            <a:ext cx="12428272" cy="13716000"/>
          </a:xfrm>
          <a:prstGeom prst="rect">
            <a:avLst/>
          </a:prstGeom>
        </p:spPr>
        <p:txBody>
          <a:bodyPr lIns="91439" tIns="45719" rIns="91439" bIns="45719">
            <a:noAutofit/>
          </a:bodyPr>
          <a:lstStyle/>
          <a:p>
            <a:pPr/>
          </a:p>
        </p:txBody>
      </p:sp>
      <p:sp>
        <p:nvSpPr>
          <p:cNvPr id="11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zione">
    <p:bg>
      <p:bgPr>
        <a:solidFill>
          <a:srgbClr val="222222"/>
        </a:solidFill>
      </p:bgPr>
    </p:bg>
    <p:spTree>
      <p:nvGrpSpPr>
        <p:cNvPr id="1" name=""/>
        <p:cNvGrpSpPr/>
        <p:nvPr/>
      </p:nvGrpSpPr>
      <p:grpSpPr>
        <a:xfrm>
          <a:off x="0" y="0"/>
          <a:ext cx="0" cy="0"/>
          <a:chOff x="0" y="0"/>
          <a:chExt cx="0" cy="0"/>
        </a:xfrm>
      </p:grpSpPr>
      <p:sp>
        <p:nvSpPr>
          <p:cNvPr id="121" name="Fumetto quadrato"/>
          <p:cNvSpPr/>
          <p:nvPr/>
        </p:nvSpPr>
        <p:spPr>
          <a:xfrm>
            <a:off x="876300" y="3314700"/>
            <a:ext cx="22631400" cy="7317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9" y="0"/>
                </a:moveTo>
                <a:cubicBezTo>
                  <a:pt x="54" y="0"/>
                  <a:pt x="0" y="165"/>
                  <a:pt x="0" y="369"/>
                </a:cubicBezTo>
                <a:lnTo>
                  <a:pt x="0" y="19013"/>
                </a:lnTo>
                <a:cubicBezTo>
                  <a:pt x="0" y="19217"/>
                  <a:pt x="54" y="19382"/>
                  <a:pt x="119" y="19382"/>
                </a:cubicBezTo>
                <a:lnTo>
                  <a:pt x="18186" y="19382"/>
                </a:lnTo>
                <a:lnTo>
                  <a:pt x="18717" y="21600"/>
                </a:lnTo>
                <a:lnTo>
                  <a:pt x="19247" y="19382"/>
                </a:lnTo>
                <a:lnTo>
                  <a:pt x="21481" y="19382"/>
                </a:lnTo>
                <a:cubicBezTo>
                  <a:pt x="21546" y="19382"/>
                  <a:pt x="21600" y="19217"/>
                  <a:pt x="21600" y="19013"/>
                </a:cubicBezTo>
                <a:lnTo>
                  <a:pt x="21600" y="369"/>
                </a:lnTo>
                <a:cubicBezTo>
                  <a:pt x="21600" y="165"/>
                  <a:pt x="21546" y="0"/>
                  <a:pt x="21481" y="0"/>
                </a:cubicBezTo>
                <a:lnTo>
                  <a:pt x="119"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4000">
                <a:solidFill>
                  <a:srgbClr val="FFFFFF"/>
                </a:solidFill>
                <a:latin typeface="+mn-lt"/>
                <a:ea typeface="+mn-ea"/>
                <a:cs typeface="+mn-cs"/>
                <a:sym typeface="DIN Condensed Bold"/>
              </a:defRPr>
            </a:pPr>
          </a:p>
        </p:txBody>
      </p:sp>
      <p:sp>
        <p:nvSpPr>
          <p:cNvPr id="122" name="Inserisci qui una citazione."/>
          <p:cNvSpPr txBox="1"/>
          <p:nvPr>
            <p:ph type="body" sz="quarter" idx="21"/>
          </p:nvPr>
        </p:nvSpPr>
        <p:spPr>
          <a:xfrm>
            <a:off x="1676400" y="4089400"/>
            <a:ext cx="21056600" cy="1805946"/>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Inserisci qui una citazione.</a:t>
            </a:r>
          </a:p>
        </p:txBody>
      </p:sp>
      <p:sp>
        <p:nvSpPr>
          <p:cNvPr id="123" name="Giovanni Mela"/>
          <p:cNvSpPr txBox="1"/>
          <p:nvPr>
            <p:ph type="body" sz="quarter" idx="22"/>
          </p:nvPr>
        </p:nvSpPr>
        <p:spPr>
          <a:xfrm>
            <a:off x="762000" y="10953750"/>
            <a:ext cx="22860000" cy="1206500"/>
          </a:xfrm>
          <a:prstGeom prst="rect">
            <a:avLst/>
          </a:prstGeom>
        </p:spPr>
        <p:txBody>
          <a:bodyPr anchor="ctr">
            <a:spAutoFit/>
          </a:bodyPr>
          <a:lstStyle>
            <a:lvl1pPr marL="0" indent="0" algn="r">
              <a:lnSpc>
                <a:spcPct val="80000"/>
              </a:lnSpc>
              <a:spcBef>
                <a:spcPts val="0"/>
              </a:spcBef>
              <a:buClrTx/>
              <a:buSzTx/>
              <a:buFontTx/>
              <a:buNone/>
              <a:defRPr sz="8700">
                <a:latin typeface="+mn-lt"/>
                <a:ea typeface="+mn-ea"/>
                <a:cs typeface="+mn-cs"/>
                <a:sym typeface="DIN Condensed Bold"/>
              </a:defRPr>
            </a:lvl1pPr>
          </a:lstStyle>
          <a:p>
            <a:pPr/>
            <a:r>
              <a:t>Giovanni Mela</a:t>
            </a:r>
          </a:p>
        </p:txBody>
      </p:sp>
      <p:sp>
        <p:nvSpPr>
          <p:cNvPr id="124" name="Testo"/>
          <p:cNvSpPr txBox="1"/>
          <p:nvPr>
            <p:ph type="body" sz="quarter" idx="23"/>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12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zione 2">
    <p:bg>
      <p:bgPr>
        <a:solidFill>
          <a:schemeClr val="accent1"/>
        </a:solidFill>
      </p:bgPr>
    </p:bg>
    <p:spTree>
      <p:nvGrpSpPr>
        <p:cNvPr id="1" name=""/>
        <p:cNvGrpSpPr/>
        <p:nvPr/>
      </p:nvGrpSpPr>
      <p:grpSpPr>
        <a:xfrm>
          <a:off x="0" y="0"/>
          <a:ext cx="0" cy="0"/>
          <a:chOff x="0" y="0"/>
          <a:chExt cx="0" cy="0"/>
        </a:xfrm>
      </p:grpSpPr>
      <p:sp>
        <p:nvSpPr>
          <p:cNvPr id="132" name="Inserisci qui una citazione."/>
          <p:cNvSpPr txBox="1"/>
          <p:nvPr>
            <p:ph type="body" sz="quarter" idx="21"/>
          </p:nvPr>
        </p:nvSpPr>
        <p:spPr>
          <a:xfrm>
            <a:off x="11049000" y="3721100"/>
            <a:ext cx="12573000" cy="3509777"/>
          </a:xfrm>
          <a:prstGeom prst="rect">
            <a:avLst/>
          </a:prstGeom>
        </p:spPr>
        <p:txBody>
          <a:bodyPr>
            <a:spAutoFit/>
          </a:bodyPr>
          <a:lstStyle>
            <a:lvl1pPr marL="0" indent="0">
              <a:lnSpc>
                <a:spcPct val="80000"/>
              </a:lnSpc>
              <a:spcBef>
                <a:spcPts val="0"/>
              </a:spcBef>
              <a:buClrTx/>
              <a:buSzTx/>
              <a:buFontTx/>
              <a:buNone/>
              <a:defRPr cap="all" sz="13400">
                <a:solidFill>
                  <a:srgbClr val="FFFFFF"/>
                </a:solidFill>
                <a:latin typeface="+mn-lt"/>
                <a:ea typeface="+mn-ea"/>
                <a:cs typeface="+mn-cs"/>
                <a:sym typeface="DIN Condensed Bold"/>
              </a:defRPr>
            </a:lvl1pPr>
          </a:lstStyle>
          <a:p>
            <a:pPr/>
            <a:r>
              <a:t>Inserisci qui una citazione.</a:t>
            </a:r>
          </a:p>
        </p:txBody>
      </p:sp>
      <p:sp>
        <p:nvSpPr>
          <p:cNvPr id="133" name="Foto in bianco e nero con mulini a vento e cielo nuvoloso"/>
          <p:cNvSpPr/>
          <p:nvPr>
            <p:ph type="pic" idx="22"/>
          </p:nvPr>
        </p:nvSpPr>
        <p:spPr>
          <a:xfrm>
            <a:off x="-190500" y="0"/>
            <a:ext cx="12428272" cy="13716000"/>
          </a:xfrm>
          <a:prstGeom prst="rect">
            <a:avLst/>
          </a:prstGeom>
        </p:spPr>
        <p:txBody>
          <a:bodyPr lIns="91439" tIns="45719" rIns="91439" bIns="45719">
            <a:noAutofit/>
          </a:bodyPr>
          <a:lstStyle/>
          <a:p>
            <a:pPr/>
          </a:p>
        </p:txBody>
      </p:sp>
      <p:sp>
        <p:nvSpPr>
          <p:cNvPr id="134" name="Giovanni Mela"/>
          <p:cNvSpPr txBox="1"/>
          <p:nvPr>
            <p:ph type="body" sz="quarter" idx="23"/>
          </p:nvPr>
        </p:nvSpPr>
        <p:spPr>
          <a:xfrm>
            <a:off x="11049000" y="10953750"/>
            <a:ext cx="12573000" cy="1206500"/>
          </a:xfrm>
          <a:prstGeom prst="rect">
            <a:avLst/>
          </a:prstGeom>
        </p:spPr>
        <p:txBody>
          <a:bodyPr anchor="ctr">
            <a:spAutoFit/>
          </a:bodyPr>
          <a:lstStyle>
            <a:lvl1pPr marL="0" indent="0" defTabSz="647700">
              <a:spcBef>
                <a:spcPts val="0"/>
              </a:spcBef>
              <a:buClrTx/>
              <a:buSzTx/>
              <a:buFontTx/>
              <a:buNone/>
              <a:defRPr sz="8700">
                <a:solidFill>
                  <a:srgbClr val="232323"/>
                </a:solidFill>
                <a:latin typeface="+mn-lt"/>
                <a:ea typeface="+mn-ea"/>
                <a:cs typeface="+mn-cs"/>
                <a:sym typeface="DIN Condensed Bold"/>
              </a:defRPr>
            </a:lvl1pPr>
          </a:lstStyle>
          <a:p>
            <a:pPr/>
            <a:r>
              <a:t>Giovanni Mela</a:t>
            </a:r>
          </a:p>
        </p:txBody>
      </p:sp>
      <p:sp>
        <p:nvSpPr>
          <p:cNvPr id="13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bg>
      <p:bgPr>
        <a:solidFill>
          <a:srgbClr val="222222"/>
        </a:solidFill>
      </p:bgPr>
    </p:bg>
    <p:spTree>
      <p:nvGrpSpPr>
        <p:cNvPr id="1" name=""/>
        <p:cNvGrpSpPr/>
        <p:nvPr/>
      </p:nvGrpSpPr>
      <p:grpSpPr>
        <a:xfrm>
          <a:off x="0" y="0"/>
          <a:ext cx="0" cy="0"/>
          <a:chOff x="0" y="0"/>
          <a:chExt cx="0" cy="0"/>
        </a:xfrm>
      </p:grpSpPr>
      <p:sp>
        <p:nvSpPr>
          <p:cNvPr id="142" name="Foto dall'alto in bianco e nero di una persona su una diga"/>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143"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a">
    <p:bg>
      <p:bgPr>
        <a:solidFill>
          <a:srgbClr val="222222"/>
        </a:solidFill>
      </p:bgPr>
    </p:bg>
    <p:spTree>
      <p:nvGrpSpPr>
        <p:cNvPr id="1" name=""/>
        <p:cNvGrpSpPr/>
        <p:nvPr/>
      </p:nvGrpSpPr>
      <p:grpSpPr>
        <a:xfrm>
          <a:off x="0" y="0"/>
          <a:ext cx="0" cy="0"/>
          <a:chOff x="0" y="0"/>
          <a:chExt cx="0" cy="0"/>
        </a:xfrm>
      </p:grpSpPr>
      <p:sp>
        <p:nvSpPr>
          <p:cNvPr id="150"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uoto 2">
    <p:spTree>
      <p:nvGrpSpPr>
        <p:cNvPr id="1" name=""/>
        <p:cNvGrpSpPr/>
        <p:nvPr/>
      </p:nvGrpSpPr>
      <p:grpSpPr>
        <a:xfrm>
          <a:off x="0" y="0"/>
          <a:ext cx="0" cy="0"/>
          <a:chOff x="0" y="0"/>
          <a:chExt cx="0" cy="0"/>
        </a:xfrm>
      </p:grpSpPr>
      <p:sp>
        <p:nvSpPr>
          <p:cNvPr id="157"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Orizzontale">
    <p:bg>
      <p:bgPr>
        <a:solidFill>
          <a:srgbClr val="222222"/>
        </a:solidFill>
      </p:bgPr>
    </p:bg>
    <p:spTree>
      <p:nvGrpSpPr>
        <p:cNvPr id="1" name=""/>
        <p:cNvGrpSpPr/>
        <p:nvPr/>
      </p:nvGrpSpPr>
      <p:grpSpPr>
        <a:xfrm>
          <a:off x="0" y="0"/>
          <a:ext cx="0" cy="0"/>
          <a:chOff x="0" y="0"/>
          <a:chExt cx="0" cy="0"/>
        </a:xfrm>
      </p:grpSpPr>
      <p:sp>
        <p:nvSpPr>
          <p:cNvPr id="22" name="Foto dall'alto in bianco e nero di una persona su una diga"/>
          <p:cNvSpPr/>
          <p:nvPr>
            <p:ph type="pic" idx="21"/>
          </p:nvPr>
        </p:nvSpPr>
        <p:spPr>
          <a:xfrm>
            <a:off x="-38100" y="-1219200"/>
            <a:ext cx="24460200" cy="16145934"/>
          </a:xfrm>
          <a:prstGeom prst="rect">
            <a:avLst/>
          </a:prstGeom>
        </p:spPr>
        <p:txBody>
          <a:bodyPr lIns="91439" tIns="45719" rIns="91439" bIns="45719">
            <a:noAutofit/>
          </a:bodyPr>
          <a:lstStyle/>
          <a:p>
            <a:pPr/>
          </a:p>
        </p:txBody>
      </p:sp>
      <p:sp>
        <p:nvSpPr>
          <p:cNvPr id="23"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24"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25"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26"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e sottotitolo 2">
    <p:spTree>
      <p:nvGrpSpPr>
        <p:cNvPr id="1" name=""/>
        <p:cNvGrpSpPr/>
        <p:nvPr/>
      </p:nvGrpSpPr>
      <p:grpSpPr>
        <a:xfrm>
          <a:off x="0" y="0"/>
          <a:ext cx="0" cy="0"/>
          <a:chOff x="0" y="0"/>
          <a:chExt cx="0" cy="0"/>
        </a:xfrm>
      </p:grpSpPr>
      <p:sp>
        <p:nvSpPr>
          <p:cNvPr id="33" name="Linea"/>
          <p:cNvSpPr/>
          <p:nvPr/>
        </p:nvSpPr>
        <p:spPr>
          <a:xfrm flipV="1">
            <a:off x="762000" y="8635632"/>
            <a:ext cx="22859999" cy="369"/>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olo Testo"/>
          <p:cNvSpPr txBox="1"/>
          <p:nvPr>
            <p:ph type="title"/>
          </p:nvPr>
        </p:nvSpPr>
        <p:spPr>
          <a:xfrm>
            <a:off x="762000" y="9042400"/>
            <a:ext cx="22860000" cy="3810000"/>
          </a:xfrm>
          <a:prstGeom prst="rect">
            <a:avLst/>
          </a:prstGeom>
        </p:spPr>
        <p:txBody>
          <a:bodyPr/>
          <a:lstStyle>
            <a:lvl1pPr>
              <a:spcBef>
                <a:spcPts val="0"/>
              </a:spcBef>
              <a:defRPr sz="30300"/>
            </a:lvl1pPr>
          </a:lstStyle>
          <a:p>
            <a:pPr/>
            <a:r>
              <a:t>Titolo Testo</a:t>
            </a:r>
          </a:p>
        </p:txBody>
      </p:sp>
      <p:sp>
        <p:nvSpPr>
          <p:cNvPr id="35" name="Corpo livello uno…"/>
          <p:cNvSpPr txBox="1"/>
          <p:nvPr>
            <p:ph type="body" sz="quarter" idx="1"/>
          </p:nvPr>
        </p:nvSpPr>
        <p:spPr>
          <a:xfrm>
            <a:off x="762000" y="5994400"/>
            <a:ext cx="22860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36" name="Numero diapositiva"/>
          <p:cNvSpPr txBox="1"/>
          <p:nvPr>
            <p:ph type="sldNum" sz="quarter" idx="2"/>
          </p:nvPr>
        </p:nvSpPr>
        <p:spPr>
          <a:xfrm>
            <a:off x="23013221" y="5842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olo - Centrato">
    <p:bg>
      <p:bgPr>
        <a:solidFill>
          <a:srgbClr val="222222"/>
        </a:solidFill>
      </p:bgPr>
    </p:bg>
    <p:spTree>
      <p:nvGrpSpPr>
        <p:cNvPr id="1" name=""/>
        <p:cNvGrpSpPr/>
        <p:nvPr/>
      </p:nvGrpSpPr>
      <p:grpSpPr>
        <a:xfrm>
          <a:off x="0" y="0"/>
          <a:ext cx="0" cy="0"/>
          <a:chOff x="0" y="0"/>
          <a:chExt cx="0" cy="0"/>
        </a:xfrm>
      </p:grpSpPr>
      <p:sp>
        <p:nvSpPr>
          <p:cNvPr id="43" name="Titolo Testo"/>
          <p:cNvSpPr txBox="1"/>
          <p:nvPr>
            <p:ph type="title"/>
          </p:nvPr>
        </p:nvSpPr>
        <p:spPr>
          <a:xfrm>
            <a:off x="762000" y="5676900"/>
            <a:ext cx="22860000" cy="6350000"/>
          </a:xfrm>
          <a:prstGeom prst="rect">
            <a:avLst/>
          </a:prstGeom>
        </p:spPr>
        <p:txBody>
          <a:bodyPr/>
          <a:lstStyle>
            <a:lvl1pPr>
              <a:spcBef>
                <a:spcPts val="0"/>
              </a:spcBef>
              <a:defRPr sz="30300"/>
            </a:lvl1pPr>
          </a:lstStyle>
          <a:p>
            <a:pPr/>
            <a:r>
              <a:t>Titolo Testo</a:t>
            </a:r>
          </a:p>
        </p:txBody>
      </p:sp>
      <p:sp>
        <p:nvSpPr>
          <p:cNvPr id="44"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 Verticale">
    <p:bg>
      <p:bgPr>
        <a:solidFill>
          <a:srgbClr val="222222"/>
        </a:solidFill>
      </p:bgPr>
    </p:bg>
    <p:spTree>
      <p:nvGrpSpPr>
        <p:cNvPr id="1" name=""/>
        <p:cNvGrpSpPr/>
        <p:nvPr/>
      </p:nvGrpSpPr>
      <p:grpSpPr>
        <a:xfrm>
          <a:off x="0" y="0"/>
          <a:ext cx="0" cy="0"/>
          <a:chOff x="0" y="0"/>
          <a:chExt cx="0" cy="0"/>
        </a:xfrm>
      </p:grpSpPr>
      <p:sp>
        <p:nvSpPr>
          <p:cNvPr id="51" name="Linea"/>
          <p:cNvSpPr/>
          <p:nvPr/>
        </p:nvSpPr>
        <p:spPr>
          <a:xfrm flipV="1">
            <a:off x="11049000" y="8635798"/>
            <a:ext cx="12572997" cy="203"/>
          </a:xfrm>
          <a:prstGeom prst="line">
            <a:avLst/>
          </a:prstGeom>
          <a:ln w="508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Foto in bianco e nero con mulini a vento e cielo nuvoloso"/>
          <p:cNvSpPr/>
          <p:nvPr>
            <p:ph type="pic" idx="21"/>
          </p:nvPr>
        </p:nvSpPr>
        <p:spPr>
          <a:xfrm>
            <a:off x="-190500" y="0"/>
            <a:ext cx="12428272" cy="13716000"/>
          </a:xfrm>
          <a:prstGeom prst="rect">
            <a:avLst/>
          </a:prstGeom>
        </p:spPr>
        <p:txBody>
          <a:bodyPr lIns="91439" tIns="45719" rIns="91439" bIns="45719">
            <a:noAutofit/>
          </a:bodyPr>
          <a:lstStyle/>
          <a:p>
            <a:pPr/>
          </a:p>
        </p:txBody>
      </p:sp>
      <p:sp>
        <p:nvSpPr>
          <p:cNvPr id="53" name="Titolo Testo"/>
          <p:cNvSpPr txBox="1"/>
          <p:nvPr>
            <p:ph type="title"/>
          </p:nvPr>
        </p:nvSpPr>
        <p:spPr>
          <a:xfrm>
            <a:off x="11049000" y="9042400"/>
            <a:ext cx="12573000" cy="3810000"/>
          </a:xfrm>
          <a:prstGeom prst="rect">
            <a:avLst/>
          </a:prstGeom>
        </p:spPr>
        <p:txBody>
          <a:bodyPr/>
          <a:lstStyle>
            <a:lvl1pPr>
              <a:spcBef>
                <a:spcPts val="0"/>
              </a:spcBef>
              <a:defRPr sz="30300"/>
            </a:lvl1pPr>
          </a:lstStyle>
          <a:p>
            <a:pPr/>
            <a:r>
              <a:t>Titolo Testo</a:t>
            </a:r>
          </a:p>
        </p:txBody>
      </p:sp>
      <p:sp>
        <p:nvSpPr>
          <p:cNvPr id="54" name="Corpo livello uno…"/>
          <p:cNvSpPr txBox="1"/>
          <p:nvPr>
            <p:ph type="body" sz="quarter" idx="1"/>
          </p:nvPr>
        </p:nvSpPr>
        <p:spPr>
          <a:xfrm>
            <a:off x="11049000" y="5994400"/>
            <a:ext cx="12573000" cy="2540000"/>
          </a:xfrm>
          <a:prstGeom prst="rect">
            <a:avLst/>
          </a:prstGeom>
        </p:spPr>
        <p:txBody>
          <a:bodyPr anchor="b"/>
          <a:lstStyle>
            <a:lvl1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1pPr>
            <a:lvl2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2pPr>
            <a:lvl3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3pPr>
            <a:lvl4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4pPr>
            <a:lvl5pPr marL="0" indent="0">
              <a:lnSpc>
                <a:spcPct val="80000"/>
              </a:lnSpc>
              <a:spcBef>
                <a:spcPts val="3200"/>
              </a:spcBef>
              <a:buClrTx/>
              <a:buSzTx/>
              <a:buFontTx/>
              <a:buNone/>
              <a:defRPr cap="all" sz="7700">
                <a:solidFill>
                  <a:srgbClr val="A6AAA9"/>
                </a:solidFill>
                <a:latin typeface="DIN Alternate Bold"/>
                <a:ea typeface="DIN Alternate Bold"/>
                <a:cs typeface="DIN Alternate Bold"/>
                <a:sym typeface="DIN Alternate Bold"/>
              </a:defRPr>
            </a:lvl5pPr>
          </a:lstStyle>
          <a:p>
            <a:pPr/>
            <a:r>
              <a:t>Corpo livello uno</a:t>
            </a:r>
          </a:p>
          <a:p>
            <a:pPr lvl="1"/>
            <a:r>
              <a:t>Corpo livello due</a:t>
            </a:r>
          </a:p>
          <a:p>
            <a:pPr lvl="2"/>
            <a:r>
              <a:t>Corpo livello tre</a:t>
            </a:r>
          </a:p>
          <a:p>
            <a:pPr lvl="3"/>
            <a:r>
              <a:t>Corpo livello quattro</a:t>
            </a:r>
          </a:p>
          <a:p>
            <a:pPr lvl="4"/>
            <a:r>
              <a:t>Corpo livello cinque</a:t>
            </a:r>
          </a:p>
        </p:txBody>
      </p:sp>
      <p:sp>
        <p:nvSpPr>
          <p:cNvPr id="55" name="Numero diapositiva"/>
          <p:cNvSpPr txBox="1"/>
          <p:nvPr>
            <p:ph type="sldNum" sz="quarter" idx="2"/>
          </p:nvPr>
        </p:nvSpPr>
        <p:spPr>
          <a:xfrm>
            <a:off x="23063200" y="609600"/>
            <a:ext cx="553195" cy="635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 In alto">
    <p:spTree>
      <p:nvGrpSpPr>
        <p:cNvPr id="1" name=""/>
        <p:cNvGrpSpPr/>
        <p:nvPr/>
      </p:nvGrpSpPr>
      <p:grpSpPr>
        <a:xfrm>
          <a:off x="0" y="0"/>
          <a:ext cx="0" cy="0"/>
          <a:chOff x="0" y="0"/>
          <a:chExt cx="0" cy="0"/>
        </a:xfrm>
      </p:grpSpPr>
      <p:sp>
        <p:nvSpPr>
          <p:cNvPr id="62"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63" name="Titolo Testo"/>
          <p:cNvSpPr txBox="1"/>
          <p:nvPr>
            <p:ph type="title"/>
          </p:nvPr>
        </p:nvSpPr>
        <p:spPr>
          <a:prstGeom prst="rect">
            <a:avLst/>
          </a:prstGeom>
        </p:spPr>
        <p:txBody>
          <a:bodyPr/>
          <a:lstStyle/>
          <a:p>
            <a:pPr/>
            <a:r>
              <a:t>Titolo Testo</a:t>
            </a:r>
          </a:p>
        </p:txBody>
      </p:sp>
      <p:sp>
        <p:nvSpPr>
          <p:cNvPr id="6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p:bg>
      <p:bgPr>
        <a:solidFill>
          <a:srgbClr val="222222"/>
        </a:solidFill>
      </p:bgPr>
    </p:bg>
    <p:spTree>
      <p:nvGrpSpPr>
        <p:cNvPr id="1" name=""/>
        <p:cNvGrpSpPr/>
        <p:nvPr/>
      </p:nvGrpSpPr>
      <p:grpSpPr>
        <a:xfrm>
          <a:off x="0" y="0"/>
          <a:ext cx="0" cy="0"/>
          <a:chOff x="0" y="0"/>
          <a:chExt cx="0" cy="0"/>
        </a:xfrm>
      </p:grpSpPr>
      <p:sp>
        <p:nvSpPr>
          <p:cNvPr id="7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72" name="Titolo Testo"/>
          <p:cNvSpPr txBox="1"/>
          <p:nvPr>
            <p:ph type="title"/>
          </p:nvPr>
        </p:nvSpPr>
        <p:spPr>
          <a:prstGeom prst="rect">
            <a:avLst/>
          </a:prstGeom>
        </p:spPr>
        <p:txBody>
          <a:bodyPr/>
          <a:lstStyle/>
          <a:p>
            <a:pPr/>
            <a:r>
              <a:t>Titolo Testo</a:t>
            </a:r>
          </a:p>
        </p:txBody>
      </p:sp>
      <p:sp>
        <p:nvSpPr>
          <p:cNvPr id="73" name="Corpo livello uno…"/>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7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e punti elenco 2">
    <p:spTree>
      <p:nvGrpSpPr>
        <p:cNvPr id="1" name=""/>
        <p:cNvGrpSpPr/>
        <p:nvPr/>
      </p:nvGrpSpPr>
      <p:grpSpPr>
        <a:xfrm>
          <a:off x="0" y="0"/>
          <a:ext cx="0" cy="0"/>
          <a:chOff x="0" y="0"/>
          <a:chExt cx="0" cy="0"/>
        </a:xfrm>
      </p:grpSpPr>
      <p:sp>
        <p:nvSpPr>
          <p:cNvPr id="8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82" name="Titolo Testo"/>
          <p:cNvSpPr txBox="1"/>
          <p:nvPr>
            <p:ph type="title"/>
          </p:nvPr>
        </p:nvSpPr>
        <p:spPr>
          <a:prstGeom prst="rect">
            <a:avLst/>
          </a:prstGeom>
        </p:spPr>
        <p:txBody>
          <a:bodyPr/>
          <a:lstStyle/>
          <a:p>
            <a:pPr/>
            <a:r>
              <a:t>Titolo Testo</a:t>
            </a:r>
          </a:p>
        </p:txBody>
      </p:sp>
      <p:sp>
        <p:nvSpPr>
          <p:cNvPr id="83" name="Corpo livello uno…"/>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Corpo livello uno</a:t>
            </a:r>
          </a:p>
          <a:p>
            <a:pPr lvl="1"/>
            <a:r>
              <a:t>Corpo livello due</a:t>
            </a:r>
          </a:p>
          <a:p>
            <a:pPr lvl="2"/>
            <a:r>
              <a:t>Corpo livello tre</a:t>
            </a:r>
          </a:p>
          <a:p>
            <a:pPr lvl="3"/>
            <a:r>
              <a:t>Corpo livello quattro</a:t>
            </a:r>
          </a:p>
          <a:p>
            <a:pPr lvl="4"/>
            <a:r>
              <a:t>Corpo livello cinque</a:t>
            </a:r>
          </a:p>
        </p:txBody>
      </p:sp>
      <p:sp>
        <p:nvSpPr>
          <p:cNvPr id="84"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olo, punti elenco e foto">
    <p:bg>
      <p:bgPr>
        <a:solidFill>
          <a:srgbClr val="222222"/>
        </a:solidFill>
      </p:bgPr>
    </p:bg>
    <p:spTree>
      <p:nvGrpSpPr>
        <p:cNvPr id="1" name=""/>
        <p:cNvGrpSpPr/>
        <p:nvPr/>
      </p:nvGrpSpPr>
      <p:grpSpPr>
        <a:xfrm>
          <a:off x="0" y="0"/>
          <a:ext cx="0" cy="0"/>
          <a:chOff x="0" y="0"/>
          <a:chExt cx="0" cy="0"/>
        </a:xfrm>
      </p:grpSpPr>
      <p:sp>
        <p:nvSpPr>
          <p:cNvPr id="91" name="Testo"/>
          <p:cNvSpPr txBox="1"/>
          <p:nvPr>
            <p:ph type="body" sz="quarter" idx="21"/>
          </p:nvPr>
        </p:nvSpPr>
        <p:spPr>
          <a:xfrm>
            <a:off x="762000" y="635000"/>
            <a:ext cx="20955000" cy="635000"/>
          </a:xfrm>
          <a:prstGeom prst="rect">
            <a:avLst/>
          </a:prstGeom>
        </p:spPr>
        <p:txBody>
          <a:bodyPr anchor="b">
            <a:spAutoFit/>
          </a:bodyPr>
          <a:lstStyle>
            <a:lvl1pPr marL="0" indent="0" defTabSz="647700">
              <a:lnSpc>
                <a:spcPct val="80000"/>
              </a:lnSpc>
              <a:spcBef>
                <a:spcPts val="0"/>
              </a:spcBef>
              <a:buClrTx/>
              <a:buSzTx/>
              <a:buFontTx/>
              <a:buNone/>
              <a:defRPr cap="all" spc="180" sz="3600">
                <a:latin typeface="DIN Alternate Bold"/>
                <a:ea typeface="DIN Alternate Bold"/>
                <a:cs typeface="DIN Alternate Bold"/>
                <a:sym typeface="DIN Alternate Bold"/>
              </a:defRPr>
            </a:lvl1pPr>
          </a:lstStyle>
          <a:p>
            <a:pPr/>
            <a:r>
              <a:t>Testo</a:t>
            </a:r>
          </a:p>
        </p:txBody>
      </p:sp>
      <p:sp>
        <p:nvSpPr>
          <p:cNvPr id="92" name="Foto in bianco e nero con mulini a vento e cielo nuvoloso"/>
          <p:cNvSpPr/>
          <p:nvPr>
            <p:ph type="pic" idx="22"/>
          </p:nvPr>
        </p:nvSpPr>
        <p:spPr>
          <a:xfrm>
            <a:off x="13258800" y="0"/>
            <a:ext cx="12428272" cy="13716000"/>
          </a:xfrm>
          <a:prstGeom prst="rect">
            <a:avLst/>
          </a:prstGeom>
        </p:spPr>
        <p:txBody>
          <a:bodyPr lIns="91439" tIns="45719" rIns="91439" bIns="45719">
            <a:noAutofit/>
          </a:bodyPr>
          <a:lstStyle/>
          <a:p>
            <a:pPr/>
          </a:p>
        </p:txBody>
      </p:sp>
      <p:sp>
        <p:nvSpPr>
          <p:cNvPr id="93" name="Titolo Testo"/>
          <p:cNvSpPr txBox="1"/>
          <p:nvPr>
            <p:ph type="title"/>
          </p:nvPr>
        </p:nvSpPr>
        <p:spPr>
          <a:xfrm>
            <a:off x="762000" y="2159000"/>
            <a:ext cx="11811000" cy="1016000"/>
          </a:xfrm>
          <a:prstGeom prst="rect">
            <a:avLst/>
          </a:prstGeom>
        </p:spPr>
        <p:txBody>
          <a:bodyPr/>
          <a:lstStyle/>
          <a:p>
            <a:pPr/>
            <a:r>
              <a:t>Titolo Testo</a:t>
            </a:r>
          </a:p>
        </p:txBody>
      </p:sp>
      <p:sp>
        <p:nvSpPr>
          <p:cNvPr id="94" name="Corpo livello uno…"/>
          <p:cNvSpPr txBox="1"/>
          <p:nvPr>
            <p:ph type="body" sz="half" idx="1"/>
          </p:nvPr>
        </p:nvSpPr>
        <p:spPr>
          <a:xfrm>
            <a:off x="762000" y="3860800"/>
            <a:ext cx="11811000" cy="8585200"/>
          </a:xfrm>
          <a:prstGeom prst="rect">
            <a:avLst/>
          </a:prstGeom>
        </p:spPr>
        <p:txBody>
          <a:bodyPr/>
          <a:lstStyle>
            <a:lvl1pPr>
              <a:buClr>
                <a:schemeClr val="accent1"/>
              </a:buClr>
              <a:buChar char="▸"/>
              <a:defRPr sz="4000"/>
            </a:lvl1pPr>
            <a:lvl2pPr>
              <a:buClr>
                <a:schemeClr val="accent1"/>
              </a:buClr>
              <a:buChar char="▸"/>
              <a:defRPr sz="4000"/>
            </a:lvl2pPr>
            <a:lvl3pPr>
              <a:buClr>
                <a:schemeClr val="accent1"/>
              </a:buClr>
              <a:buChar char="▸"/>
              <a:defRPr sz="4000"/>
            </a:lvl3pPr>
            <a:lvl4pPr>
              <a:buClr>
                <a:schemeClr val="accent1"/>
              </a:buClr>
              <a:buChar char="▸"/>
              <a:defRPr sz="4000"/>
            </a:lvl4pPr>
            <a:lvl5pPr>
              <a:buClr>
                <a:schemeClr val="accent1"/>
              </a:buClr>
              <a:buChar char="▸"/>
              <a:defRPr sz="4000"/>
            </a:lvl5pPr>
          </a:lstStyle>
          <a:p>
            <a:pPr/>
            <a:r>
              <a:t>Corpo livello uno</a:t>
            </a:r>
          </a:p>
          <a:p>
            <a:pPr lvl="1"/>
            <a:r>
              <a:t>Corpo livello due</a:t>
            </a:r>
          </a:p>
          <a:p>
            <a:pPr lvl="2"/>
            <a:r>
              <a:t>Corpo livello tre</a:t>
            </a:r>
          </a:p>
          <a:p>
            <a:pPr lvl="3"/>
            <a:r>
              <a:t>Corpo livello quattro</a:t>
            </a:r>
          </a:p>
          <a:p>
            <a:pPr lvl="4"/>
            <a:r>
              <a:t>Corpo livello cinque</a:t>
            </a:r>
          </a:p>
        </p:txBody>
      </p:sp>
      <p:sp>
        <p:nvSpPr>
          <p:cNvPr id="95" name="Numero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a"/>
          <p:cNvSpPr/>
          <p:nvPr/>
        </p:nvSpPr>
        <p:spPr>
          <a:xfrm flipV="1">
            <a:off x="762000" y="1396632"/>
            <a:ext cx="22859999" cy="369"/>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olo Testo"/>
          <p:cNvSpPr txBox="1"/>
          <p:nvPr>
            <p:ph type="title"/>
          </p:nvPr>
        </p:nvSpPr>
        <p:spPr>
          <a:xfrm>
            <a:off x="762000" y="2159000"/>
            <a:ext cx="22860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Titolo Testo</a:t>
            </a:r>
          </a:p>
        </p:txBody>
      </p:sp>
      <p:sp>
        <p:nvSpPr>
          <p:cNvPr id="4" name="Corpo livello uno…"/>
          <p:cNvSpPr txBox="1"/>
          <p:nvPr>
            <p:ph type="body" idx="1"/>
          </p:nvPr>
        </p:nvSpPr>
        <p:spPr>
          <a:xfrm>
            <a:off x="762000" y="3860800"/>
            <a:ext cx="22860000" cy="858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Corpo livello uno</a:t>
            </a:r>
          </a:p>
          <a:p>
            <a:pPr lvl="1"/>
            <a:r>
              <a:t>Corpo livello due</a:t>
            </a:r>
          </a:p>
          <a:p>
            <a:pPr lvl="2"/>
            <a:r>
              <a:t>Corpo livello tre</a:t>
            </a:r>
          </a:p>
          <a:p>
            <a:pPr lvl="3"/>
            <a:r>
              <a:t>Corpo livello quattro</a:t>
            </a:r>
          </a:p>
          <a:p>
            <a:pPr lvl="4"/>
            <a:r>
              <a:t>Corpo livello cinque</a:t>
            </a:r>
          </a:p>
        </p:txBody>
      </p:sp>
      <p:sp>
        <p:nvSpPr>
          <p:cNvPr id="5" name="Numero diapositiva"/>
          <p:cNvSpPr txBox="1"/>
          <p:nvPr>
            <p:ph type="sldNum" sz="quarter" idx="2"/>
          </p:nvPr>
        </p:nvSpPr>
        <p:spPr>
          <a:xfrm>
            <a:off x="23059652" y="609600"/>
            <a:ext cx="553196" cy="635000"/>
          </a:xfrm>
          <a:prstGeom prst="rect">
            <a:avLst/>
          </a:prstGeom>
          <a:ln w="12700">
            <a:miter lim="400000"/>
          </a:ln>
        </p:spPr>
        <p:txBody>
          <a:bodyPr wrap="none" lIns="50800" tIns="50800" rIns="50800" bIns="50800">
            <a:spAutoFit/>
          </a:bodyPr>
          <a:lstStyle>
            <a:lvl1pPr algn="r">
              <a:lnSpc>
                <a:spcPct val="80000"/>
              </a:lnSpc>
              <a:spcBef>
                <a:spcPts val="0"/>
              </a:spcBef>
              <a:defRPr sz="3600">
                <a:latin typeface="DIN Alternate Bold"/>
                <a:ea typeface="DIN Alternate Bold"/>
                <a:cs typeface="DIN Alternate Bold"/>
                <a:sym typeface="DIN Alternate Bold"/>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1pPr>
      <a:lvl2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2pPr>
      <a:lvl3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3pPr>
      <a:lvl4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4pPr>
      <a:lvl5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5pPr>
      <a:lvl6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6pPr>
      <a:lvl7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7pPr>
      <a:lvl8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8pPr>
      <a:lvl9pPr marL="0" marR="0" indent="0" algn="l" defTabSz="825500" rtl="0" latinLnBrk="0">
        <a:lnSpc>
          <a:spcPct val="80000"/>
        </a:lnSpc>
        <a:spcBef>
          <a:spcPts val="3900"/>
        </a:spcBef>
        <a:spcAft>
          <a:spcPts val="0"/>
        </a:spcAft>
        <a:buClrTx/>
        <a:buSzTx/>
        <a:buFontTx/>
        <a:buNone/>
        <a:tabLst/>
        <a:defRPr b="0" baseline="0" cap="all" i="0" spc="0" strike="noStrike" sz="8700" u="none">
          <a:solidFill>
            <a:schemeClr val="accent1"/>
          </a:solidFill>
          <a:uFillTx/>
          <a:latin typeface="+mn-lt"/>
          <a:ea typeface="+mn-ea"/>
          <a:cs typeface="+mn-cs"/>
          <a:sym typeface="DIN Condensed Bold"/>
        </a:defRPr>
      </a:lvl9pPr>
    </p:titleStyle>
    <p:bodyStyle>
      <a:lvl1pPr marL="63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3900"/>
        </a:spcBef>
        <a:spcAft>
          <a:spcPts val="0"/>
        </a:spcAft>
        <a:buClr>
          <a:schemeClr val="accent1">
            <a:satOff val="-4060"/>
          </a:schemeClr>
        </a:buClr>
        <a:buSzPct val="104999"/>
        <a:buFont typeface="Avenir Next Regular"/>
        <a:buChar char="‣"/>
        <a:tabLst/>
        <a:defRPr b="0" baseline="0" cap="none" i="0" spc="0" strike="noStrike" sz="4800" u="none">
          <a:solidFill>
            <a:srgbClr val="838787"/>
          </a:solidFill>
          <a:uFillTx/>
          <a:latin typeface="Avenir Next Medium"/>
          <a:ea typeface="Avenir Next Medium"/>
          <a:cs typeface="Avenir Next Medium"/>
          <a:sym typeface="Avenir Next Medium"/>
        </a:defRPr>
      </a:lvl9pPr>
    </p:bodyStyle>
    <p:otherStyle>
      <a:lvl1pPr marL="0" marR="0" indent="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1pPr>
      <a:lvl2pPr marL="0" marR="0" indent="228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2pPr>
      <a:lvl3pPr marL="0" marR="0" indent="457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3pPr>
      <a:lvl4pPr marL="0" marR="0" indent="685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4pPr>
      <a:lvl5pPr marL="0" marR="0" indent="9144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5pPr>
      <a:lvl6pPr marL="0" marR="0" indent="11430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6pPr>
      <a:lvl7pPr marL="0" marR="0" indent="13716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7pPr>
      <a:lvl8pPr marL="0" marR="0" indent="16002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8pPr>
      <a:lvl9pPr marL="0" marR="0" indent="1828800" algn="r" defTabSz="825500" latinLnBrk="0">
        <a:lnSpc>
          <a:spcPct val="80000"/>
        </a:lnSpc>
        <a:spcBef>
          <a:spcPts val="0"/>
        </a:spcBef>
        <a:spcAft>
          <a:spcPts val="0"/>
        </a:spcAft>
        <a:buClrTx/>
        <a:buSzTx/>
        <a:buFontTx/>
        <a:buNone/>
        <a:tabLst/>
        <a:defRPr b="0" baseline="0" cap="none" i="0" spc="0" strike="noStrike" sz="36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tif"/><Relationship Id="rId3" Type="http://schemas.openxmlformats.org/officeDocument/2006/relationships/image" Target="../media/image9.tif"/><Relationship Id="rId4" Type="http://schemas.openxmlformats.org/officeDocument/2006/relationships/image" Target="../media/image1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tif"/><Relationship Id="rId3" Type="http://schemas.openxmlformats.org/officeDocument/2006/relationships/image" Target="../media/image12.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og_analysis"/>
          <p:cNvSpPr txBox="1"/>
          <p:nvPr>
            <p:ph type="ctrTitle"/>
          </p:nvPr>
        </p:nvSpPr>
        <p:spPr>
          <a:prstGeom prst="rect">
            <a:avLst/>
          </a:prstGeom>
        </p:spPr>
        <p:txBody>
          <a:bodyPr/>
          <a:lstStyle>
            <a:lvl1pPr defTabSz="792479">
              <a:defRPr sz="29088"/>
            </a:lvl1pPr>
          </a:lstStyle>
          <a:p>
            <a:pPr/>
            <a:r>
              <a:t>Log_analysis</a:t>
            </a:r>
          </a:p>
        </p:txBody>
      </p:sp>
      <p:sp>
        <p:nvSpPr>
          <p:cNvPr id="167" name="Progetto ingegneria informatica 2023_24"/>
          <p:cNvSpPr txBox="1"/>
          <p:nvPr>
            <p:ph type="subTitle" sz="quarter" idx="1"/>
          </p:nvPr>
        </p:nvSpPr>
        <p:spPr>
          <a:prstGeom prst="rect">
            <a:avLst/>
          </a:prstGeom>
        </p:spPr>
        <p:txBody>
          <a:bodyPr/>
          <a:lstStyle/>
          <a:p>
            <a:pPr/>
            <a:r>
              <a:t>Progetto ingegneria informatica 2023_24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orrection events"/>
          <p:cNvSpPr txBox="1"/>
          <p:nvPr>
            <p:ph type="body" idx="21"/>
          </p:nvPr>
        </p:nvSpPr>
        <p:spPr>
          <a:xfrm>
            <a:off x="11049000" y="3721100"/>
            <a:ext cx="12573000" cy="1805946"/>
          </a:xfrm>
          <a:prstGeom prst="rect">
            <a:avLst/>
          </a:prstGeom>
        </p:spPr>
        <p:txBody>
          <a:bodyPr/>
          <a:lstStyle/>
          <a:p>
            <a:pPr/>
            <a:r>
              <a:t>Correction events</a:t>
            </a:r>
          </a:p>
        </p:txBody>
      </p:sp>
      <p:pic>
        <p:nvPicPr>
          <p:cNvPr id="211" name="Foto in bianco e nero con mulini a vento e cielo nuvoloso" descr="Foto in bianco e nero con mulini a vento e cielo nuvoloso"/>
          <p:cNvPicPr>
            <a:picLocks noChangeAspect="1"/>
          </p:cNvPicPr>
          <p:nvPr>
            <p:ph type="pic" idx="22"/>
          </p:nvPr>
        </p:nvPicPr>
        <p:blipFill>
          <a:blip r:embed="rId2">
            <a:extLst/>
          </a:blip>
          <a:srcRect l="0" t="0" r="37092" b="0"/>
          <a:stretch>
            <a:fillRect/>
          </a:stretch>
        </p:blipFill>
        <p:spPr>
          <a:xfrm>
            <a:off x="32293" y="0"/>
            <a:ext cx="10254707" cy="13716000"/>
          </a:xfrm>
          <a:prstGeom prst="rect">
            <a:avLst/>
          </a:prstGeom>
        </p:spPr>
      </p:pic>
      <p:sp>
        <p:nvSpPr>
          <p:cNvPr id="212" name="Studio degli eventi di correzione"/>
          <p:cNvSpPr txBox="1"/>
          <p:nvPr>
            <p:ph type="body" idx="23"/>
          </p:nvPr>
        </p:nvSpPr>
        <p:spPr>
          <a:prstGeom prst="rect">
            <a:avLst/>
          </a:prstGeom>
        </p:spPr>
        <p:txBody>
          <a:bodyPr/>
          <a:lstStyle/>
          <a:p>
            <a:pPr/>
            <a:r>
              <a:t>Studio degli eventi di correzione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Eventi di correzione"/>
          <p:cNvSpPr txBox="1"/>
          <p:nvPr>
            <p:ph type="body" idx="21"/>
          </p:nvPr>
        </p:nvSpPr>
        <p:spPr>
          <a:prstGeom prst="rect">
            <a:avLst/>
          </a:prstGeom>
        </p:spPr>
        <p:txBody>
          <a:bodyPr/>
          <a:lstStyle/>
          <a:p>
            <a:pPr/>
            <a:r>
              <a:t>Eventi di correzione</a:t>
            </a:r>
          </a:p>
        </p:txBody>
      </p:sp>
      <p:sp>
        <p:nvSpPr>
          <p:cNvPr id="215" name="Obiettivo: studiare il motivo per il quale esistono eventi di correzione che non generano auto-anelli.…"/>
          <p:cNvSpPr txBox="1"/>
          <p:nvPr>
            <p:ph type="body" idx="1"/>
          </p:nvPr>
        </p:nvSpPr>
        <p:spPr>
          <a:prstGeom prst="rect">
            <a:avLst/>
          </a:prstGeom>
        </p:spPr>
        <p:txBody>
          <a:bodyPr/>
          <a:lstStyle/>
          <a:p>
            <a:pPr marL="634999" indent="-634999">
              <a:defRPr sz="3700">
                <a:solidFill>
                  <a:srgbClr val="FFFFFF"/>
                </a:solidFill>
              </a:defRPr>
            </a:pPr>
            <a:r>
              <a:t>Obiettivo: studiare il motivo per il quale esistono eventi di correzione che non generano auto-anelli.</a:t>
            </a:r>
          </a:p>
          <a:p>
            <a:pPr marL="704850" indent="-704850" defTabSz="457200">
              <a:spcBef>
                <a:spcPts val="0"/>
              </a:spcBef>
              <a:buClrTx/>
              <a:buSzPct val="100000"/>
              <a:buFontTx/>
              <a:buAutoNum type="arabicPeriod" startAt="1"/>
              <a:defRPr sz="3700">
                <a:solidFill>
                  <a:srgbClr val="FFFFFF"/>
                </a:solidFill>
              </a:defRPr>
            </a:pPr>
            <a:r>
              <a:t>Il numero totale di eventi di correzione è 110947 (4.25 % del totale). </a:t>
            </a:r>
          </a:p>
          <a:p>
            <a:pPr marL="704850" indent="-704850" defTabSz="457200">
              <a:spcBef>
                <a:spcPts val="0"/>
              </a:spcBef>
              <a:buClrTx/>
              <a:buSzPct val="100000"/>
              <a:buFontTx/>
              <a:buAutoNum type="arabicPeriod" startAt="1"/>
              <a:defRPr sz="3700">
                <a:solidFill>
                  <a:srgbClr val="FFFFFF"/>
                </a:solidFill>
              </a:defRPr>
            </a:pPr>
            <a:r>
              <a:t>Il numero di eventi di correzione che determinano una transizione verso uno stato diverso da quello di partenza è: 14651. </a:t>
            </a:r>
          </a:p>
          <a:p>
            <a:pPr marL="704850" indent="-704850" defTabSz="457200">
              <a:spcBef>
                <a:spcPts val="0"/>
              </a:spcBef>
              <a:buClrTx/>
              <a:buSzPct val="100000"/>
              <a:buFontTx/>
              <a:buAutoNum type="arabicPeriod" startAt="1"/>
              <a:defRPr sz="3700">
                <a:solidFill>
                  <a:srgbClr val="FFFFFF"/>
                </a:solidFill>
              </a:defRPr>
            </a:pPr>
            <a:r>
              <a:t>Tra questi 10145 sono generati dall’evento con etichetta "C9". La descrizione di tale evento riporta: “</a:t>
            </a:r>
            <a:r>
              <a:rPr i="1">
                <a:latin typeface="Avenir Next Regular"/>
                <a:ea typeface="Avenir Next Regular"/>
                <a:cs typeface="Avenir Next Regular"/>
                <a:sym typeface="Avenir Next Regular"/>
              </a:rPr>
              <a:t>Stato corretto da %s a %s”. </a:t>
            </a:r>
          </a:p>
          <a:p>
            <a:pPr marL="704850" indent="-704850" defTabSz="457200">
              <a:spcBef>
                <a:spcPts val="0"/>
              </a:spcBef>
              <a:buClrTx/>
              <a:buSzPct val="100000"/>
              <a:buFontTx/>
              <a:buAutoNum type="arabicPeriod" startAt="1"/>
              <a:defRPr sz="3700">
                <a:solidFill>
                  <a:srgbClr val="FFFFFF"/>
                </a:solidFill>
              </a:defRPr>
            </a:pPr>
            <a:r>
              <a:t>Tra i 4895 eventi di correzione "anomali" che non sono carratterizzati dall’etichetta "C9", 3430 presentano come descrizione: “</a:t>
            </a:r>
            <a:r>
              <a:rPr i="1">
                <a:latin typeface="Avenir Next Regular"/>
                <a:ea typeface="Avenir Next Regular"/>
                <a:cs typeface="Avenir Next Regular"/>
                <a:sym typeface="Avenir Next Regular"/>
              </a:rPr>
              <a:t>Correzione evento materiale”</a:t>
            </a:r>
            <a:r>
              <a:t> e 1461 “</a:t>
            </a:r>
            <a:r>
              <a:rPr i="1">
                <a:latin typeface="Avenir Next Regular"/>
                <a:ea typeface="Avenir Next Regular"/>
                <a:cs typeface="Avenir Next Regular"/>
                <a:sym typeface="Avenir Next Regular"/>
              </a:rPr>
              <a:t>Correzione ritualità”</a:t>
            </a: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Rituality variants"/>
          <p:cNvSpPr txBox="1"/>
          <p:nvPr>
            <p:ph type="body" idx="21"/>
          </p:nvPr>
        </p:nvSpPr>
        <p:spPr>
          <a:xfrm>
            <a:off x="11049000" y="3721100"/>
            <a:ext cx="12573000" cy="1805946"/>
          </a:xfrm>
          <a:prstGeom prst="rect">
            <a:avLst/>
          </a:prstGeom>
        </p:spPr>
        <p:txBody>
          <a:bodyPr/>
          <a:lstStyle/>
          <a:p>
            <a:pPr/>
            <a:r>
              <a:t>Rituality variants</a:t>
            </a:r>
          </a:p>
        </p:txBody>
      </p:sp>
      <p:pic>
        <p:nvPicPr>
          <p:cNvPr id="218" name="Foto in bianco e nero con mulini a vento e cielo nuvoloso" descr="Foto in bianco e nero con mulini a vento e cielo nuvoloso"/>
          <p:cNvPicPr>
            <a:picLocks noChangeAspect="1"/>
          </p:cNvPicPr>
          <p:nvPr>
            <p:ph type="pic" idx="22"/>
          </p:nvPr>
        </p:nvPicPr>
        <p:blipFill>
          <a:blip r:embed="rId2">
            <a:extLst/>
          </a:blip>
          <a:srcRect l="20841" t="0" r="31332" b="0"/>
          <a:stretch>
            <a:fillRect/>
          </a:stretch>
        </p:blipFill>
        <p:spPr>
          <a:xfrm>
            <a:off x="0" y="0"/>
            <a:ext cx="10287000" cy="13716001"/>
          </a:xfrm>
          <a:prstGeom prst="rect">
            <a:avLst/>
          </a:prstGeom>
        </p:spPr>
      </p:pic>
      <p:sp>
        <p:nvSpPr>
          <p:cNvPr id="219" name="Studio dei cambi di ritualità"/>
          <p:cNvSpPr txBox="1"/>
          <p:nvPr>
            <p:ph type="body" idx="23"/>
          </p:nvPr>
        </p:nvSpPr>
        <p:spPr>
          <a:prstGeom prst="rect">
            <a:avLst/>
          </a:prstGeom>
        </p:spPr>
        <p:txBody>
          <a:bodyPr/>
          <a:lstStyle/>
          <a:p>
            <a:pPr/>
            <a:r>
              <a:t>Studio dei cambi di ritualità</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Cambi di ritualità"/>
          <p:cNvSpPr txBox="1"/>
          <p:nvPr>
            <p:ph type="body" idx="21"/>
          </p:nvPr>
        </p:nvSpPr>
        <p:spPr>
          <a:prstGeom prst="rect">
            <a:avLst/>
          </a:prstGeom>
        </p:spPr>
        <p:txBody>
          <a:bodyPr/>
          <a:lstStyle/>
          <a:p>
            <a:pPr/>
            <a:r>
              <a:t>Cambi di ritualità </a:t>
            </a:r>
          </a:p>
        </p:txBody>
      </p:sp>
      <p:sp>
        <p:nvSpPr>
          <p:cNvPr id="222" name="Obiettivo: data la frequenza con cui si verificano chiusure forzate dei processi causa “cambio di ritualità” determinare da quali ritualità si esce con maggior frequenza e a favore di quali altre."/>
          <p:cNvSpPr txBox="1"/>
          <p:nvPr>
            <p:ph type="body" idx="1"/>
          </p:nvPr>
        </p:nvSpPr>
        <p:spPr>
          <a:xfrm>
            <a:off x="762000" y="2358170"/>
            <a:ext cx="22860000" cy="8585201"/>
          </a:xfrm>
          <a:prstGeom prst="rect">
            <a:avLst/>
          </a:prstGeom>
        </p:spPr>
        <p:txBody>
          <a:bodyPr/>
          <a:lstStyle/>
          <a:p>
            <a:pPr marL="634999" indent="-634999">
              <a:defRPr sz="3700">
                <a:solidFill>
                  <a:srgbClr val="FFFFFF"/>
                </a:solidFill>
              </a:defRPr>
            </a:pPr>
            <a:r>
              <a:t>Obiettivo: data la frequenza con cui si verificano chiusure forzate dei processi causa “</a:t>
            </a:r>
            <a:r>
              <a:rPr i="1">
                <a:latin typeface="Avenir Next Regular"/>
                <a:ea typeface="Avenir Next Regular"/>
                <a:cs typeface="Avenir Next Regular"/>
                <a:sym typeface="Avenir Next Regular"/>
              </a:rPr>
              <a:t>cambio di ritualità</a:t>
            </a:r>
            <a:r>
              <a:t>” determinare da quali ritualità si esce con maggior frequenza e a favore di quali altre.</a:t>
            </a:r>
          </a:p>
        </p:txBody>
      </p:sp>
      <p:pic>
        <p:nvPicPr>
          <p:cNvPr id="223" name="Immagine" descr="Immagine"/>
          <p:cNvPicPr>
            <a:picLocks noChangeAspect="1"/>
          </p:cNvPicPr>
          <p:nvPr/>
        </p:nvPicPr>
        <p:blipFill>
          <a:blip r:embed="rId2">
            <a:extLst/>
          </a:blip>
          <a:stretch>
            <a:fillRect/>
          </a:stretch>
        </p:blipFill>
        <p:spPr>
          <a:xfrm>
            <a:off x="5598517" y="4254896"/>
            <a:ext cx="13186800" cy="784775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Ime flow"/>
          <p:cNvSpPr txBox="1"/>
          <p:nvPr>
            <p:ph type="body" idx="21"/>
          </p:nvPr>
        </p:nvSpPr>
        <p:spPr>
          <a:xfrm>
            <a:off x="11049000" y="3721100"/>
            <a:ext cx="12573000" cy="1805946"/>
          </a:xfrm>
          <a:prstGeom prst="rect">
            <a:avLst/>
          </a:prstGeom>
        </p:spPr>
        <p:txBody>
          <a:bodyPr/>
          <a:lstStyle/>
          <a:p>
            <a:pPr/>
            <a:r>
              <a:t>TIme flow</a:t>
            </a:r>
          </a:p>
        </p:txBody>
      </p:sp>
      <p:pic>
        <p:nvPicPr>
          <p:cNvPr id="226" name="Foto in bianco e nero con mulini a vento e cielo nuvoloso" descr="Foto in bianco e nero con mulini a vento e cielo nuvoloso"/>
          <p:cNvPicPr>
            <a:picLocks noChangeAspect="1"/>
          </p:cNvPicPr>
          <p:nvPr>
            <p:ph type="pic" idx="22"/>
          </p:nvPr>
        </p:nvPicPr>
        <p:blipFill>
          <a:blip r:embed="rId2">
            <a:extLst/>
          </a:blip>
          <a:srcRect l="17162" t="0" r="36023" b="0"/>
          <a:stretch>
            <a:fillRect/>
          </a:stretch>
        </p:blipFill>
        <p:spPr>
          <a:xfrm>
            <a:off x="0" y="0"/>
            <a:ext cx="10287000" cy="13716000"/>
          </a:xfrm>
          <a:prstGeom prst="rect">
            <a:avLst/>
          </a:prstGeom>
        </p:spPr>
      </p:pic>
      <p:sp>
        <p:nvSpPr>
          <p:cNvPr id="227" name="Studio dei piani temporali"/>
          <p:cNvSpPr txBox="1"/>
          <p:nvPr>
            <p:ph type="body" idx="23"/>
          </p:nvPr>
        </p:nvSpPr>
        <p:spPr>
          <a:prstGeom prst="rect">
            <a:avLst/>
          </a:prstGeom>
        </p:spPr>
        <p:txBody>
          <a:bodyPr/>
          <a:lstStyle/>
          <a:p>
            <a:pPr/>
            <a:r>
              <a:t>Studio dei piani temporali</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tudio dei piani temporali"/>
          <p:cNvSpPr txBox="1"/>
          <p:nvPr>
            <p:ph type="body" idx="21"/>
          </p:nvPr>
        </p:nvSpPr>
        <p:spPr>
          <a:prstGeom prst="rect">
            <a:avLst/>
          </a:prstGeom>
        </p:spPr>
        <p:txBody>
          <a:bodyPr/>
          <a:lstStyle/>
          <a:p>
            <a:pPr/>
            <a:r>
              <a:t>Studio dei piani temporali</a:t>
            </a:r>
          </a:p>
        </p:txBody>
      </p:sp>
      <p:sp>
        <p:nvSpPr>
          <p:cNvPr id="230" name="Obiettivo: esaminare l'allineamento temporale dei log, confrontando i timestamp di avvenimento, registrazione e ultima modifica per verificare che il primo preceda il secondo il quale, a sua volta, precede il terzo.…"/>
          <p:cNvSpPr txBox="1"/>
          <p:nvPr>
            <p:ph type="body" idx="1"/>
          </p:nvPr>
        </p:nvSpPr>
        <p:spPr>
          <a:xfrm>
            <a:off x="762000" y="2565400"/>
            <a:ext cx="22860000" cy="8585200"/>
          </a:xfrm>
          <a:prstGeom prst="rect">
            <a:avLst/>
          </a:prstGeom>
        </p:spPr>
        <p:txBody>
          <a:bodyPr/>
          <a:lstStyle/>
          <a:p>
            <a:pPr marL="489479" indent="-489479" defTabSz="457200">
              <a:spcBef>
                <a:spcPts val="0"/>
              </a:spcBef>
              <a:buSzPct val="104999"/>
              <a:buChar char="‣"/>
              <a:defRPr sz="3700">
                <a:solidFill>
                  <a:srgbClr val="FFFFFF"/>
                </a:solidFill>
              </a:defRPr>
            </a:pPr>
            <a:r>
              <a:t>Obiettivo: esaminare l'allineamento temporale dei log, confrontando i timestamp di avvenimento, registrazione e ultima modifica per verificare che il primo preceda il secondo il quale, a sua volta, precede il terzo.</a:t>
            </a:r>
          </a:p>
          <a:p>
            <a:pPr marL="0" indent="0" defTabSz="457200">
              <a:spcBef>
                <a:spcPts val="0"/>
              </a:spcBef>
              <a:buClrTx/>
              <a:buSzTx/>
              <a:buFontTx/>
              <a:buNone/>
              <a:defRPr sz="1200">
                <a:solidFill>
                  <a:srgbClr val="000000"/>
                </a:solidFill>
                <a:latin typeface="Times Roman"/>
                <a:ea typeface="Times Roman"/>
                <a:cs typeface="Times Roman"/>
                <a:sym typeface="Times Roman"/>
              </a:defRPr>
            </a:pPr>
          </a:p>
          <a:p>
            <a:pPr marL="704850" indent="-704850" defTabSz="457200">
              <a:spcBef>
                <a:spcPts val="1200"/>
              </a:spcBef>
              <a:buClrTx/>
              <a:buSzPct val="100000"/>
              <a:buFontTx/>
              <a:buAutoNum type="arabicPeriod" startAt="1"/>
              <a:defRPr sz="3700">
                <a:solidFill>
                  <a:srgbClr val="FFFFFF"/>
                </a:solidFill>
              </a:defRPr>
            </a:pPr>
            <a:r>
              <a:t>Sono stati trovati 57 log che violano i vincoli temporali stabiliti. Sebbene questo numero non sia significativo rispetto al totale delle righe nella tabella stor, indica comunque la presenza di altri errori nel sistema durante la registrazione e modifica degli eventi.</a:t>
            </a:r>
          </a:p>
        </p:txBody>
      </p:sp>
      <p:pic>
        <p:nvPicPr>
          <p:cNvPr id="231" name="Immagine" descr="Immagine"/>
          <p:cNvPicPr>
            <a:picLocks noChangeAspect="1"/>
          </p:cNvPicPr>
          <p:nvPr/>
        </p:nvPicPr>
        <p:blipFill>
          <a:blip r:embed="rId2">
            <a:extLst/>
          </a:blip>
          <a:stretch>
            <a:fillRect/>
          </a:stretch>
        </p:blipFill>
        <p:spPr>
          <a:xfrm>
            <a:off x="6157453" y="7575657"/>
            <a:ext cx="12069094" cy="415412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Grazie per l’attenzione"/>
          <p:cNvSpPr txBox="1"/>
          <p:nvPr>
            <p:ph type="title"/>
          </p:nvPr>
        </p:nvSpPr>
        <p:spPr>
          <a:prstGeom prst="rect">
            <a:avLst/>
          </a:prstGeom>
        </p:spPr>
        <p:txBody>
          <a:bodyPr/>
          <a:lstStyle>
            <a:lvl1pPr defTabSz="619125">
              <a:defRPr sz="22725"/>
            </a:lvl1pPr>
          </a:lstStyle>
          <a:p>
            <a:pPr/>
            <a:r>
              <a:t>Grazie per l’attenzione</a:t>
            </a:r>
          </a:p>
        </p:txBody>
      </p:sp>
      <p:sp>
        <p:nvSpPr>
          <p:cNvPr id="234" name="Niccolo’ Puccia, Codice persona: 10829496, Email: niccolo.puccia@mail.polimi.it"/>
          <p:cNvSpPr txBox="1"/>
          <p:nvPr>
            <p:ph type="body" sz="quarter" idx="1"/>
          </p:nvPr>
        </p:nvSpPr>
        <p:spPr>
          <a:xfrm>
            <a:off x="762000" y="10823919"/>
            <a:ext cx="22860000" cy="2540001"/>
          </a:xfrm>
          <a:prstGeom prst="rect">
            <a:avLst/>
          </a:prstGeom>
        </p:spPr>
        <p:txBody>
          <a:bodyPr anchor="ctr"/>
          <a:lstStyle>
            <a:lvl1pPr defTabSz="38100">
              <a:lnSpc>
                <a:spcPct val="100000"/>
              </a:lnSpc>
              <a:spcBef>
                <a:spcPts val="3400"/>
              </a:spcBef>
              <a:defRPr cap="none" sz="3000">
                <a:solidFill>
                  <a:srgbClr val="000000"/>
                </a:solidFill>
                <a:latin typeface="Avenir Next Medium"/>
                <a:ea typeface="Avenir Next Medium"/>
                <a:cs typeface="Avenir Next Medium"/>
                <a:sym typeface="Avenir Next Medium"/>
              </a:defRPr>
            </a:lvl1pPr>
          </a:lstStyle>
          <a:p>
            <a:pPr/>
            <a:r>
              <a:t>Niccolo’ Puccia, Codice persona: 10829496, Email: niccolo.puccia@mail.polimi.it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Contesto"/>
          <p:cNvSpPr txBox="1"/>
          <p:nvPr>
            <p:ph type="title"/>
          </p:nvPr>
        </p:nvSpPr>
        <p:spPr>
          <a:xfrm>
            <a:off x="11693714" y="9433833"/>
            <a:ext cx="12573001" cy="3810001"/>
          </a:xfrm>
          <a:prstGeom prst="rect">
            <a:avLst/>
          </a:prstGeom>
        </p:spPr>
        <p:txBody>
          <a:bodyPr/>
          <a:lstStyle>
            <a:lvl1pPr defTabSz="792479">
              <a:defRPr sz="29088"/>
            </a:lvl1pPr>
          </a:lstStyle>
          <a:p>
            <a:pPr/>
            <a:r>
              <a:t>Contesto</a:t>
            </a:r>
          </a:p>
        </p:txBody>
      </p:sp>
      <p:pic>
        <p:nvPicPr>
          <p:cNvPr id="170" name="Immagine" descr="Immagine"/>
          <p:cNvPicPr>
            <a:picLocks noChangeAspect="1"/>
          </p:cNvPicPr>
          <p:nvPr/>
        </p:nvPicPr>
        <p:blipFill>
          <a:blip r:embed="rId2">
            <a:extLst/>
          </a:blip>
          <a:srcRect l="12223" t="1332" r="20166" b="0"/>
          <a:stretch>
            <a:fillRect/>
          </a:stretch>
        </p:blipFill>
        <p:spPr>
          <a:xfrm>
            <a:off x="-2459585" y="37504"/>
            <a:ext cx="14024315" cy="13641081"/>
          </a:xfrm>
          <a:prstGeom prst="rect">
            <a:avLst/>
          </a:prstGeom>
          <a:ln w="12700">
            <a:miter lim="400000"/>
          </a:ln>
        </p:spPr>
      </p:pic>
      <p:sp>
        <p:nvSpPr>
          <p:cNvPr id="171" name="Il contenuto del presente report si inserisce nel quadro degli sforzi per migliorare l'efficienza dei processi giudiziari in Italia.…"/>
          <p:cNvSpPr txBox="1"/>
          <p:nvPr/>
        </p:nvSpPr>
        <p:spPr>
          <a:xfrm>
            <a:off x="12336110" y="1106965"/>
            <a:ext cx="11288207" cy="673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spcBef>
                <a:spcPts val="0"/>
              </a:spcBef>
              <a:defRPr sz="2100">
                <a:solidFill>
                  <a:srgbClr val="FFFFFF"/>
                </a:solidFill>
              </a:defRPr>
            </a:pPr>
            <a:r>
              <a:t>Il contenuto del presente report si inserisce nel quadro degli sforzi per migliorare l'efficienza dei processi giudiziari in Italia.</a:t>
            </a:r>
          </a:p>
          <a:p>
            <a:pPr algn="ctr" defTabSz="457200">
              <a:spcBef>
                <a:spcPts val="0"/>
              </a:spcBef>
              <a:defRPr sz="2100">
                <a:solidFill>
                  <a:srgbClr val="FFFFFF"/>
                </a:solidFill>
              </a:defRPr>
            </a:pPr>
          </a:p>
          <a:p>
            <a:pPr algn="ctr" defTabSz="457200">
              <a:spcBef>
                <a:spcPts val="0"/>
              </a:spcBef>
              <a:defRPr sz="2100">
                <a:solidFill>
                  <a:srgbClr val="FFFFFF"/>
                </a:solidFill>
              </a:defRPr>
            </a:pPr>
            <a:r>
              <a:t>In particolare il report prende come parametro di riferimento il "Disposition Time" italiano, che indica il periodo medio tra l'inizio e la conclusione di un processo giudiziario. </a:t>
            </a:r>
          </a:p>
          <a:p>
            <a:pPr algn="ctr" defTabSz="457200">
              <a:spcBef>
                <a:spcPts val="0"/>
              </a:spcBef>
              <a:defRPr sz="2100">
                <a:solidFill>
                  <a:srgbClr val="FFFFFF"/>
                </a:solidFill>
              </a:defRPr>
            </a:pPr>
            <a:r>
              <a:t>L’Italia si posiziona attualmente tra i primi paesi in Europa per la durata dei processi giudiziari. </a:t>
            </a:r>
          </a:p>
          <a:p>
            <a:pPr algn="ctr" defTabSz="457200">
              <a:spcBef>
                <a:spcPts val="0"/>
              </a:spcBef>
              <a:defRPr sz="2100">
                <a:solidFill>
                  <a:srgbClr val="FFFFFF"/>
                </a:solidFill>
              </a:defRPr>
            </a:pPr>
            <a:r>
              <a:t>I dati evidenziano che in alcuni casi, come presso la Corte di Cassazione, questo tempo può estendersi fino a 1156 giorni, molto al di sopra della mediana europea di 172 giorni. Questa disparità sottolinea l'importanza di adottare strategie innovative al servizio di questa causa.</a:t>
            </a:r>
          </a:p>
          <a:p>
            <a:pPr algn="ctr" defTabSz="457200">
              <a:spcBef>
                <a:spcPts val="0"/>
              </a:spcBef>
              <a:defRPr sz="2100">
                <a:solidFill>
                  <a:srgbClr val="FFFFFF"/>
                </a:solidFill>
              </a:defRPr>
            </a:pPr>
          </a:p>
          <a:p>
            <a:pPr algn="ctr" defTabSz="457200">
              <a:spcBef>
                <a:spcPts val="0"/>
              </a:spcBef>
              <a:defRPr sz="2100">
                <a:solidFill>
                  <a:srgbClr val="FFFFFF"/>
                </a:solidFill>
              </a:defRPr>
            </a:pPr>
            <a:r>
              <a:t>Il Politecnico di Milano, nell'ambito del progetto "NEXT GENERATION UPP", si propone di inserire la componente tecnologica all’interno del contesto d’azione tramite iniziative di ricerca che esplorano l'impatto di strumenti avanzati come il data mining e il deep learning sui parametri di performance giudiziaria quali, ad esempio, la creazione di un cruscotto predittivo per monitorare e migliorare i tempi di gestione dei processi.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Foto in bianco e nero con mulini a vento e cielo nuvoloso" descr="Foto in bianco e nero con mulini a vento e cielo nuvoloso"/>
          <p:cNvPicPr>
            <a:picLocks noChangeAspect="1"/>
          </p:cNvPicPr>
          <p:nvPr>
            <p:ph type="pic" idx="22"/>
          </p:nvPr>
        </p:nvPicPr>
        <p:blipFill>
          <a:blip r:embed="rId2">
            <a:extLst/>
          </a:blip>
          <a:srcRect l="14264" t="0" r="14264" b="0"/>
          <a:stretch>
            <a:fillRect/>
          </a:stretch>
        </p:blipFill>
        <p:spPr>
          <a:xfrm>
            <a:off x="13335000" y="2159000"/>
            <a:ext cx="10287000" cy="10795000"/>
          </a:xfrm>
          <a:prstGeom prst="rect">
            <a:avLst/>
          </a:prstGeom>
        </p:spPr>
      </p:pic>
      <p:sp>
        <p:nvSpPr>
          <p:cNvPr id="174" name="Obiettivi della ricerca"/>
          <p:cNvSpPr txBox="1"/>
          <p:nvPr>
            <p:ph type="title"/>
          </p:nvPr>
        </p:nvSpPr>
        <p:spPr>
          <a:prstGeom prst="rect">
            <a:avLst/>
          </a:prstGeom>
        </p:spPr>
        <p:txBody>
          <a:bodyPr/>
          <a:lstStyle>
            <a:lvl1pPr defTabSz="685165">
              <a:spcBef>
                <a:spcPts val="3200"/>
              </a:spcBef>
              <a:defRPr sz="7221"/>
            </a:lvl1pPr>
          </a:lstStyle>
          <a:p>
            <a:pPr/>
            <a:r>
              <a:t>Obiettivi della ricerca</a:t>
            </a:r>
          </a:p>
        </p:txBody>
      </p:sp>
      <p:sp>
        <p:nvSpPr>
          <p:cNvPr id="175" name="Verificare la coerenza del log rispetto alla descrizione del processo in termini di stati e transizioni.…"/>
          <p:cNvSpPr txBox="1"/>
          <p:nvPr>
            <p:ph type="body" sz="half" idx="1"/>
          </p:nvPr>
        </p:nvSpPr>
        <p:spPr>
          <a:prstGeom prst="rect">
            <a:avLst/>
          </a:prstGeom>
        </p:spPr>
        <p:txBody>
          <a:bodyPr/>
          <a:lstStyle/>
          <a:p>
            <a:pPr marL="332184" indent="-332184" defTabSz="425195">
              <a:spcBef>
                <a:spcPts val="0"/>
              </a:spcBef>
              <a:buChar char="‣"/>
              <a:tabLst>
                <a:tab pos="419100" algn="l"/>
              </a:tabLst>
              <a:defRPr sz="3441">
                <a:solidFill>
                  <a:srgbClr val="FFFFFF"/>
                </a:solidFill>
              </a:defRPr>
            </a:pPr>
            <a:r>
              <a:t>Verificare la coerenza del log rispetto alla descrizione del processo in termini di stati e transizioni.</a:t>
            </a:r>
          </a:p>
          <a:p>
            <a:pPr marL="332184" indent="-332184" defTabSz="425195">
              <a:spcBef>
                <a:spcPts val="0"/>
              </a:spcBef>
              <a:buChar char="‣"/>
              <a:tabLst>
                <a:tab pos="419100" algn="l"/>
              </a:tabLst>
              <a:defRPr sz="3441">
                <a:solidFill>
                  <a:srgbClr val="FFFFFF"/>
                </a:solidFill>
              </a:defRPr>
            </a:pPr>
            <a:r>
              <a:t>Valutare la qualità dei dati estratti in termini di consistenza, completezza e coerenza per garantire la validità delle analisi.</a:t>
            </a:r>
          </a:p>
          <a:p>
            <a:pPr marL="332184" indent="-332184" defTabSz="425195">
              <a:spcBef>
                <a:spcPts val="0"/>
              </a:spcBef>
              <a:buChar char="‣"/>
              <a:tabLst>
                <a:tab pos="419100" algn="l"/>
              </a:tabLst>
              <a:defRPr sz="3441">
                <a:solidFill>
                  <a:srgbClr val="FFFFFF"/>
                </a:solidFill>
              </a:defRPr>
            </a:pPr>
            <a:r>
              <a:t>Espandere il dizionario dei dati per includere informazioni cruciali.</a:t>
            </a:r>
          </a:p>
          <a:p>
            <a:pPr marL="332184" indent="-332184" defTabSz="425195">
              <a:spcBef>
                <a:spcPts val="0"/>
              </a:spcBef>
              <a:buChar char="‣"/>
              <a:tabLst>
                <a:tab pos="419100" algn="l"/>
              </a:tabLst>
              <a:defRPr sz="3441">
                <a:solidFill>
                  <a:srgbClr val="FFFFFF"/>
                </a:solidFill>
              </a:defRPr>
            </a:pPr>
            <a:r>
              <a:t>Identificare eventuali problematiche derivanti da errori nell'acquisizione e registrazione dei dati.</a:t>
            </a:r>
          </a:p>
          <a:p>
            <a:pPr marL="332184" indent="-332184" defTabSz="425195">
              <a:spcBef>
                <a:spcPts val="0"/>
              </a:spcBef>
              <a:buChar char="‣"/>
              <a:tabLst>
                <a:tab pos="419100" algn="l"/>
              </a:tabLst>
              <a:defRPr sz="3441">
                <a:solidFill>
                  <a:srgbClr val="FFFFFF"/>
                </a:solidFill>
              </a:defRPr>
            </a:pPr>
            <a:r>
              <a:t>Esplorare l'effetto di diverse tecniche di pulizia dei dati sull'accuratezza del predittore una volta compreso il contesto completo del progetto.</a:t>
            </a:r>
          </a:p>
          <a:p>
            <a:pPr marL="0" indent="0" defTabSz="425195">
              <a:spcBef>
                <a:spcPts val="0"/>
              </a:spcBef>
              <a:buClrTx/>
              <a:buSzTx/>
              <a:buFontTx/>
              <a:buNone/>
              <a:tabLst>
                <a:tab pos="419100" algn="l"/>
              </a:tabLst>
              <a:defRPr sz="2511">
                <a:solidFill>
                  <a:srgbClr val="FFFFFF"/>
                </a:solidFill>
              </a:defRPr>
            </a:pPr>
          </a:p>
          <a:p>
            <a:pPr marL="0" indent="0" defTabSz="425195">
              <a:spcBef>
                <a:spcPts val="0"/>
              </a:spcBef>
              <a:buClrTx/>
              <a:buSzTx/>
              <a:buFontTx/>
              <a:buNone/>
              <a:tabLst>
                <a:tab pos="419100" algn="l"/>
              </a:tabLst>
              <a:defRPr sz="2511">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Organizzazione del lavoro"/>
          <p:cNvSpPr txBox="1"/>
          <p:nvPr>
            <p:ph type="title"/>
          </p:nvPr>
        </p:nvSpPr>
        <p:spPr>
          <a:xfrm>
            <a:off x="762000" y="1790592"/>
            <a:ext cx="22860000" cy="1016001"/>
          </a:xfrm>
          <a:prstGeom prst="rect">
            <a:avLst/>
          </a:prstGeom>
        </p:spPr>
        <p:txBody>
          <a:bodyPr/>
          <a:lstStyle>
            <a:lvl1pPr defTabSz="685165">
              <a:spcBef>
                <a:spcPts val="3200"/>
              </a:spcBef>
              <a:defRPr sz="7221"/>
            </a:lvl1pPr>
          </a:lstStyle>
          <a:p>
            <a:pPr/>
            <a:r>
              <a:t>Organizzazione del lavoro</a:t>
            </a:r>
          </a:p>
        </p:txBody>
      </p:sp>
      <p:sp>
        <p:nvSpPr>
          <p:cNvPr id="178" name="1) Analisi Esplorativa dei Dati con Jupyter Notebook:…"/>
          <p:cNvSpPr txBox="1"/>
          <p:nvPr>
            <p:ph type="body" idx="1"/>
          </p:nvPr>
        </p:nvSpPr>
        <p:spPr>
          <a:prstGeom prst="rect">
            <a:avLst/>
          </a:prstGeom>
        </p:spPr>
        <p:txBody>
          <a:bodyPr/>
          <a:lstStyle/>
          <a:p>
            <a:pPr marL="0" indent="0" defTabSz="457200">
              <a:spcBef>
                <a:spcPts val="1200"/>
              </a:spcBef>
              <a:buClrTx/>
              <a:buSzTx/>
              <a:buFontTx/>
              <a:buNone/>
              <a:defRPr sz="2700">
                <a:solidFill>
                  <a:srgbClr val="FFFFFF"/>
                </a:solidFill>
              </a:defRPr>
            </a:pPr>
            <a:r>
              <a:t>1) Analisi Esplorativa dei Dati con Jupyter Notebook:</a:t>
            </a:r>
          </a:p>
          <a:p>
            <a:pPr marL="457200" indent="-317500" defTabSz="457200">
              <a:spcBef>
                <a:spcPts val="0"/>
              </a:spcBef>
              <a:buFont typeface="Times Roman"/>
              <a:buChar char="•"/>
              <a:defRPr sz="2700">
                <a:solidFill>
                  <a:srgbClr val="FFFFFF"/>
                </a:solidFill>
              </a:defRPr>
            </a:pPr>
            <a:r>
              <a:t>Utilizzo di Jupyter Notebook per condurre un'analisi dettagliata dei dati, sfruttando strumenti interattivi come Matplotlib e Seaborn per visualizzare i risultati in modo chiaro e immediato.</a:t>
            </a:r>
          </a:p>
          <a:p>
            <a:pPr marL="0" indent="0" defTabSz="457200">
              <a:spcBef>
                <a:spcPts val="1200"/>
              </a:spcBef>
              <a:buClrTx/>
              <a:buSzTx/>
              <a:buFontTx/>
              <a:buNone/>
              <a:defRPr sz="2700">
                <a:solidFill>
                  <a:srgbClr val="FFFFFF"/>
                </a:solidFill>
              </a:defRPr>
            </a:pPr>
          </a:p>
          <a:p>
            <a:pPr marL="0" indent="0" defTabSz="457200">
              <a:spcBef>
                <a:spcPts val="1200"/>
              </a:spcBef>
              <a:buClrTx/>
              <a:buSzTx/>
              <a:buFontTx/>
              <a:buNone/>
              <a:defRPr sz="2700">
                <a:solidFill>
                  <a:srgbClr val="FFFFFF"/>
                </a:solidFill>
              </a:defRPr>
            </a:pPr>
            <a:r>
              <a:t>2) Implementazione di un Database Locale:</a:t>
            </a:r>
          </a:p>
          <a:p>
            <a:pPr marL="457200" indent="-317500" defTabSz="457200">
              <a:spcBef>
                <a:spcPts val="0"/>
              </a:spcBef>
              <a:buFont typeface="Times Roman"/>
              <a:buChar char="•"/>
              <a:defRPr sz="2700">
                <a:solidFill>
                  <a:srgbClr val="FFFFFF"/>
                </a:solidFill>
              </a:defRPr>
            </a:pPr>
            <a:r>
              <a:t>Creazione di un database locale per ottimizzare l'archiviazione e l'accesso ai dati, facilitando operazioni complesse e riducendo i tempi di latenza associati ai database remoti.</a:t>
            </a:r>
          </a:p>
          <a:p>
            <a:pPr marL="0" indent="0" defTabSz="457200">
              <a:spcBef>
                <a:spcPts val="1200"/>
              </a:spcBef>
              <a:buClrTx/>
              <a:buSzTx/>
              <a:buFontTx/>
              <a:buNone/>
              <a:defRPr sz="2700">
                <a:solidFill>
                  <a:srgbClr val="FFFFFF"/>
                </a:solidFill>
              </a:defRPr>
            </a:pPr>
          </a:p>
          <a:p>
            <a:pPr marL="0" indent="0" defTabSz="457200">
              <a:spcBef>
                <a:spcPts val="1200"/>
              </a:spcBef>
              <a:buClrTx/>
              <a:buSzTx/>
              <a:buFontTx/>
              <a:buNone/>
              <a:defRPr sz="2700">
                <a:solidFill>
                  <a:srgbClr val="FFFFFF"/>
                </a:solidFill>
              </a:defRPr>
            </a:pPr>
            <a:r>
              <a:t>3) Elaborazione dei Dati con Pandas e Numpy:</a:t>
            </a:r>
          </a:p>
          <a:p>
            <a:pPr marL="457200" indent="-317500" defTabSz="457200">
              <a:spcBef>
                <a:spcPts val="0"/>
              </a:spcBef>
              <a:buFont typeface="Times Roman"/>
              <a:buChar char="•"/>
              <a:defRPr sz="2700">
                <a:solidFill>
                  <a:srgbClr val="FFFFFF"/>
                </a:solidFill>
              </a:defRPr>
            </a:pPr>
            <a:r>
              <a:t>Utilizzo di Pandas e Numpy per manipolare e analizzare i dati estratti dal database, assicurando coerenza e integrità attraverso operazioni avanzate su array e dati tabulari.</a:t>
            </a:r>
          </a:p>
          <a:p>
            <a:pPr marL="0" indent="0" defTabSz="457200">
              <a:spcBef>
                <a:spcPts val="1200"/>
              </a:spcBef>
              <a:buClrTx/>
              <a:buSzTx/>
              <a:buFontTx/>
              <a:buNone/>
              <a:defRPr sz="2700">
                <a:solidFill>
                  <a:srgbClr val="FFFFFF"/>
                </a:solidFill>
              </a:defRPr>
            </a:pPr>
          </a:p>
          <a:p>
            <a:pPr marL="0" indent="0" defTabSz="457200">
              <a:spcBef>
                <a:spcPts val="1200"/>
              </a:spcBef>
              <a:buClrTx/>
              <a:buSzTx/>
              <a:buFontTx/>
              <a:buNone/>
              <a:defRPr sz="2700">
                <a:solidFill>
                  <a:srgbClr val="FFFFFF"/>
                </a:solidFill>
              </a:defRPr>
            </a:pPr>
            <a:r>
              <a:t>4) Sviluppo di una Libreria Python per l'Elaborazione dei Dati:</a:t>
            </a:r>
          </a:p>
          <a:p>
            <a:pPr marL="457200" indent="-317500" defTabSz="457200">
              <a:spcBef>
                <a:spcPts val="0"/>
              </a:spcBef>
              <a:buFont typeface="Times Roman"/>
              <a:buChar char="•"/>
              <a:defRPr sz="2700">
                <a:solidFill>
                  <a:srgbClr val="FFFFFF"/>
                </a:solidFill>
              </a:defRPr>
            </a:pPr>
            <a:r>
              <a:t>Realizzazione di una libreria di funzioni Python modulari per l'elaborazione dei dati tramite query SQL, promuovendo la riutilizzabilità del codice, migliorando la gestione dei dati e facilitando l'evoluzione del sistema nel tempo.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Data exploration"/>
          <p:cNvSpPr txBox="1"/>
          <p:nvPr>
            <p:ph type="body" idx="21"/>
          </p:nvPr>
        </p:nvSpPr>
        <p:spPr>
          <a:xfrm>
            <a:off x="11049000" y="3721100"/>
            <a:ext cx="12573000" cy="1805946"/>
          </a:xfrm>
          <a:prstGeom prst="rect">
            <a:avLst/>
          </a:prstGeom>
        </p:spPr>
        <p:txBody>
          <a:bodyPr/>
          <a:lstStyle/>
          <a:p>
            <a:pPr/>
            <a:r>
              <a:t>Data exploration</a:t>
            </a:r>
          </a:p>
        </p:txBody>
      </p:sp>
      <p:pic>
        <p:nvPicPr>
          <p:cNvPr id="181" name="Foto in bianco e nero con mulini a vento e cielo nuvoloso" descr="Foto in bianco e nero con mulini a vento e cielo nuvoloso"/>
          <p:cNvPicPr>
            <a:picLocks noChangeAspect="1"/>
          </p:cNvPicPr>
          <p:nvPr>
            <p:ph type="pic" idx="22"/>
          </p:nvPr>
        </p:nvPicPr>
        <p:blipFill>
          <a:blip r:embed="rId2">
            <a:extLst/>
          </a:blip>
          <a:srcRect l="18688" t="0" r="4025" b="0"/>
          <a:stretch>
            <a:fillRect/>
          </a:stretch>
        </p:blipFill>
        <p:spPr>
          <a:xfrm>
            <a:off x="-9173951" y="-1"/>
            <a:ext cx="19426144" cy="13716001"/>
          </a:xfrm>
          <a:prstGeom prst="rect">
            <a:avLst/>
          </a:prstGeom>
        </p:spPr>
      </p:pic>
      <p:sp>
        <p:nvSpPr>
          <p:cNvPr id="182" name="Analisi della macchina a stati"/>
          <p:cNvSpPr txBox="1"/>
          <p:nvPr>
            <p:ph type="body" idx="23"/>
          </p:nvPr>
        </p:nvSpPr>
        <p:spPr>
          <a:prstGeom prst="rect">
            <a:avLst/>
          </a:prstGeom>
        </p:spPr>
        <p:txBody>
          <a:bodyPr/>
          <a:lstStyle/>
          <a:p>
            <a:pPr/>
            <a:r>
              <a:t>Analisi della macchina a stati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ata exploration"/>
          <p:cNvSpPr txBox="1"/>
          <p:nvPr>
            <p:ph type="body" idx="21"/>
          </p:nvPr>
        </p:nvSpPr>
        <p:spPr>
          <a:prstGeom prst="rect">
            <a:avLst/>
          </a:prstGeom>
        </p:spPr>
        <p:txBody>
          <a:bodyPr/>
          <a:lstStyle/>
          <a:p>
            <a:pPr/>
            <a:r>
              <a:t>Data exploration </a:t>
            </a:r>
          </a:p>
        </p:txBody>
      </p:sp>
      <p:sp>
        <p:nvSpPr>
          <p:cNvPr id="185" name="Obiettivo: comprendere la struttura generale della macchina a stati, delle transizioni di stato dei processi giudiziari e identificare anomalie nei log per la ritualità 4O.…"/>
          <p:cNvSpPr txBox="1"/>
          <p:nvPr>
            <p:ph type="body" idx="1"/>
          </p:nvPr>
        </p:nvSpPr>
        <p:spPr>
          <a:xfrm>
            <a:off x="762000" y="2156913"/>
            <a:ext cx="22860000" cy="8585201"/>
          </a:xfrm>
          <a:prstGeom prst="rect">
            <a:avLst/>
          </a:prstGeom>
        </p:spPr>
        <p:txBody>
          <a:bodyPr/>
          <a:lstStyle/>
          <a:p>
            <a:pPr>
              <a:defRPr sz="3700">
                <a:solidFill>
                  <a:srgbClr val="FFFFFF"/>
                </a:solidFill>
              </a:defRPr>
            </a:pPr>
            <a:r>
              <a:t>Obiettivo: comprendere la struttura generale della macchina a stati, delle transizioni di stato dei processi giudiziari e identificare anomalie nei log per la ritualità 4O.</a:t>
            </a:r>
          </a:p>
          <a:p>
            <a:pPr marL="704850" indent="-704850">
              <a:buClrTx/>
              <a:buSzPct val="100000"/>
              <a:buFontTx/>
              <a:buAutoNum type="arabicPeriod" startAt="1"/>
              <a:defRPr sz="3700">
                <a:solidFill>
                  <a:srgbClr val="FFFFFF"/>
                </a:solidFill>
              </a:defRPr>
            </a:pPr>
            <a:r>
              <a:t>Verifica il rapporto tra auto-anelli e  normali transizioni</a:t>
            </a:r>
          </a:p>
          <a:p>
            <a:pPr marL="704850" indent="-704850">
              <a:buClrTx/>
              <a:buSzPct val="100000"/>
              <a:buFontTx/>
              <a:buAutoNum type="arabicPeriod" startAt="1"/>
              <a:defRPr sz="3700">
                <a:solidFill>
                  <a:srgbClr val="FFFFFF"/>
                </a:solidFill>
              </a:defRPr>
            </a:pPr>
            <a:r>
              <a:t>Ricerca degli stati pozzo per ritualità 4O</a:t>
            </a:r>
          </a:p>
          <a:p>
            <a:pPr marL="704850" indent="-704850">
              <a:buClrTx/>
              <a:buSzPct val="100000"/>
              <a:buFontTx/>
              <a:buAutoNum type="arabicPeriod" startAt="1"/>
              <a:defRPr sz="3700">
                <a:solidFill>
                  <a:srgbClr val="FFFFFF"/>
                </a:solidFill>
              </a:defRPr>
            </a:pPr>
            <a:r>
              <a:t>Verifica di finalità degli stati pozzo</a:t>
            </a:r>
          </a:p>
        </p:txBody>
      </p:sp>
      <p:pic>
        <p:nvPicPr>
          <p:cNvPr id="186" name="Immagine" descr="Immagine"/>
          <p:cNvPicPr>
            <a:picLocks noChangeAspect="1"/>
          </p:cNvPicPr>
          <p:nvPr/>
        </p:nvPicPr>
        <p:blipFill>
          <a:blip r:embed="rId2">
            <a:extLst/>
          </a:blip>
          <a:stretch>
            <a:fillRect/>
          </a:stretch>
        </p:blipFill>
        <p:spPr>
          <a:xfrm>
            <a:off x="758941" y="7373134"/>
            <a:ext cx="7081958" cy="5300951"/>
          </a:xfrm>
          <a:prstGeom prst="rect">
            <a:avLst/>
          </a:prstGeom>
          <a:ln w="12700">
            <a:miter lim="400000"/>
          </a:ln>
        </p:spPr>
      </p:pic>
      <p:pic>
        <p:nvPicPr>
          <p:cNvPr id="187" name="Immagine" descr="Immagine"/>
          <p:cNvPicPr>
            <a:picLocks noChangeAspect="1"/>
          </p:cNvPicPr>
          <p:nvPr/>
        </p:nvPicPr>
        <p:blipFill>
          <a:blip r:embed="rId3">
            <a:extLst/>
          </a:blip>
          <a:srcRect l="0" t="4945" r="0" b="0"/>
          <a:stretch>
            <a:fillRect/>
          </a:stretch>
        </p:blipFill>
        <p:spPr>
          <a:xfrm>
            <a:off x="8388341" y="7307000"/>
            <a:ext cx="6800103" cy="5433338"/>
          </a:xfrm>
          <a:prstGeom prst="rect">
            <a:avLst/>
          </a:prstGeom>
          <a:ln w="12700">
            <a:miter lim="400000"/>
          </a:ln>
        </p:spPr>
      </p:pic>
      <p:pic>
        <p:nvPicPr>
          <p:cNvPr id="188" name="Immagine" descr="Immagine"/>
          <p:cNvPicPr>
            <a:picLocks noChangeAspect="1"/>
          </p:cNvPicPr>
          <p:nvPr/>
        </p:nvPicPr>
        <p:blipFill>
          <a:blip r:embed="rId4">
            <a:extLst/>
          </a:blip>
          <a:stretch>
            <a:fillRect/>
          </a:stretch>
        </p:blipFill>
        <p:spPr>
          <a:xfrm>
            <a:off x="15966095" y="8769173"/>
            <a:ext cx="7812244" cy="2508873"/>
          </a:xfrm>
          <a:prstGeom prst="rect">
            <a:avLst/>
          </a:prstGeom>
          <a:ln w="12700">
            <a:miter lim="400000"/>
          </a:ln>
        </p:spPr>
      </p:pic>
      <p:sp>
        <p:nvSpPr>
          <p:cNvPr id="189" name="Descrizione associata agli stati pozzo per 4O"/>
          <p:cNvSpPr txBox="1"/>
          <p:nvPr/>
        </p:nvSpPr>
        <p:spPr>
          <a:xfrm>
            <a:off x="15918961" y="11489325"/>
            <a:ext cx="790651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Descrizione associata agli stati pozzo per 4O</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Data understanding"/>
          <p:cNvSpPr txBox="1"/>
          <p:nvPr>
            <p:ph type="body" idx="21"/>
          </p:nvPr>
        </p:nvSpPr>
        <p:spPr>
          <a:xfrm>
            <a:off x="11049000" y="3721100"/>
            <a:ext cx="12573000" cy="1805946"/>
          </a:xfrm>
          <a:prstGeom prst="rect">
            <a:avLst/>
          </a:prstGeom>
        </p:spPr>
        <p:txBody>
          <a:bodyPr/>
          <a:lstStyle/>
          <a:p>
            <a:pPr/>
            <a:r>
              <a:t>Data understanding</a:t>
            </a:r>
          </a:p>
        </p:txBody>
      </p:sp>
      <p:pic>
        <p:nvPicPr>
          <p:cNvPr id="192" name="Foto in bianco e nero con mulini a vento e cielo nuvoloso" descr="Foto in bianco e nero con mulini a vento e cielo nuvoloso"/>
          <p:cNvPicPr>
            <a:picLocks noChangeAspect="1"/>
          </p:cNvPicPr>
          <p:nvPr>
            <p:ph type="pic" idx="22"/>
          </p:nvPr>
        </p:nvPicPr>
        <p:blipFill>
          <a:blip r:embed="rId2">
            <a:extLst/>
          </a:blip>
          <a:srcRect l="38044" t="0" r="13567" b="0"/>
          <a:stretch>
            <a:fillRect/>
          </a:stretch>
        </p:blipFill>
        <p:spPr>
          <a:xfrm>
            <a:off x="0" y="0"/>
            <a:ext cx="10287000" cy="13716000"/>
          </a:xfrm>
          <a:prstGeom prst="rect">
            <a:avLst/>
          </a:prstGeom>
        </p:spPr>
      </p:pic>
      <p:sp>
        <p:nvSpPr>
          <p:cNvPr id="193" name="Studio sul significato degli attributi"/>
          <p:cNvSpPr txBox="1"/>
          <p:nvPr>
            <p:ph type="body" idx="23"/>
          </p:nvPr>
        </p:nvSpPr>
        <p:spPr>
          <a:prstGeom prst="rect">
            <a:avLst/>
          </a:prstGeom>
        </p:spPr>
        <p:txBody>
          <a:bodyPr/>
          <a:lstStyle/>
          <a:p>
            <a:pPr/>
            <a:r>
              <a:t>Studio sul significato degli attributi</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Ctipos e riformata"/>
          <p:cNvSpPr txBox="1"/>
          <p:nvPr>
            <p:ph type="body" idx="21"/>
          </p:nvPr>
        </p:nvSpPr>
        <p:spPr>
          <a:prstGeom prst="rect">
            <a:avLst/>
          </a:prstGeom>
        </p:spPr>
        <p:txBody>
          <a:bodyPr/>
          <a:lstStyle/>
          <a:p>
            <a:pPr/>
            <a:r>
              <a:t>Ctipos e riformata</a:t>
            </a:r>
          </a:p>
        </p:txBody>
      </p:sp>
      <p:sp>
        <p:nvSpPr>
          <p:cNvPr id="196" name="Obiettivo: ampliare i dizionari a disposizione contribuendo a recuperare il significato dei valori assunti dagli attributi CTIPOS e RIFORMATA identificati come utili ad analisi predittive sugli esiti dei processi.…"/>
          <p:cNvSpPr txBox="1"/>
          <p:nvPr>
            <p:ph type="body" idx="1"/>
          </p:nvPr>
        </p:nvSpPr>
        <p:spPr>
          <a:xfrm>
            <a:off x="762000" y="2565400"/>
            <a:ext cx="22860000" cy="8585200"/>
          </a:xfrm>
          <a:prstGeom prst="rect">
            <a:avLst/>
          </a:prstGeom>
        </p:spPr>
        <p:txBody>
          <a:bodyPr/>
          <a:lstStyle/>
          <a:p>
            <a:pPr marL="634999" indent="-634999">
              <a:defRPr sz="3700">
                <a:solidFill>
                  <a:srgbClr val="FFFFFF"/>
                </a:solidFill>
              </a:defRPr>
            </a:pPr>
            <a:r>
              <a:t>Obiettivo: ampliare i dizionari a disposizione contribuendo a recuperare il significato dei valori assunti dagli attributi CTIPOS e RIFORMATA identificati come utili ad analisi predittive sugli esiti dei processi.</a:t>
            </a:r>
          </a:p>
          <a:p>
            <a:pPr marL="914400" indent="-914400">
              <a:buClrTx/>
              <a:buSzPct val="100000"/>
              <a:buFontTx/>
              <a:buAutoNum type="arabicPeriod" startAt="1"/>
              <a:defRPr sz="3700">
                <a:solidFill>
                  <a:srgbClr val="FFFFFF"/>
                </a:solidFill>
              </a:defRPr>
            </a:pPr>
            <a:r>
              <a:t>Join eseguito tra Stor e Defi per estrarre le descrizione degli attributi considerati singolarmente</a:t>
            </a:r>
          </a:p>
          <a:p>
            <a:pPr marL="914400" indent="-914400">
              <a:buClrTx/>
              <a:buSzPct val="100000"/>
              <a:buFontTx/>
              <a:buAutoNum type="arabicPeriod" startAt="1"/>
              <a:defRPr sz="3700">
                <a:solidFill>
                  <a:srgbClr val="FFFFFF"/>
                </a:solidFill>
              </a:defRPr>
            </a:pPr>
            <a:r>
              <a:t>Verifica valori assunti contemporaneamente da Ctipos e Riformata in tutto lo storico </a:t>
            </a:r>
          </a:p>
          <a:p>
            <a:pPr marL="914400" indent="-914400">
              <a:buClrTx/>
              <a:buSzPct val="100000"/>
              <a:buFontTx/>
              <a:buAutoNum type="arabicPeriod" startAt="1"/>
              <a:defRPr sz="3700">
                <a:solidFill>
                  <a:srgbClr val="FFFFFF"/>
                </a:solidFill>
              </a:defRPr>
            </a:pPr>
            <a:r>
              <a:t>Verifica valori assunti contemporaneamente da Ctipos e Riformata vincolando la descrizione dell’esito</a:t>
            </a:r>
          </a:p>
        </p:txBody>
      </p:sp>
      <p:pic>
        <p:nvPicPr>
          <p:cNvPr id="197" name="Immagine" descr="Immagine"/>
          <p:cNvPicPr>
            <a:picLocks noChangeAspect="1"/>
          </p:cNvPicPr>
          <p:nvPr/>
        </p:nvPicPr>
        <p:blipFill>
          <a:blip r:embed="rId2">
            <a:extLst/>
          </a:blip>
          <a:stretch>
            <a:fillRect/>
          </a:stretch>
        </p:blipFill>
        <p:spPr>
          <a:xfrm>
            <a:off x="1090167" y="8827754"/>
            <a:ext cx="5571117" cy="3315682"/>
          </a:xfrm>
          <a:prstGeom prst="rect">
            <a:avLst/>
          </a:prstGeom>
          <a:ln w="12700">
            <a:miter lim="400000"/>
          </a:ln>
        </p:spPr>
      </p:pic>
      <p:pic>
        <p:nvPicPr>
          <p:cNvPr id="198" name="Immagine" descr="Immagine"/>
          <p:cNvPicPr>
            <a:picLocks noChangeAspect="1"/>
          </p:cNvPicPr>
          <p:nvPr/>
        </p:nvPicPr>
        <p:blipFill>
          <a:blip r:embed="rId3">
            <a:extLst/>
          </a:blip>
          <a:stretch>
            <a:fillRect/>
          </a:stretch>
        </p:blipFill>
        <p:spPr>
          <a:xfrm>
            <a:off x="7371655" y="8827754"/>
            <a:ext cx="5244645" cy="3315682"/>
          </a:xfrm>
          <a:prstGeom prst="rect">
            <a:avLst/>
          </a:prstGeom>
          <a:ln w="12700">
            <a:miter lim="400000"/>
          </a:ln>
        </p:spPr>
      </p:pic>
      <p:pic>
        <p:nvPicPr>
          <p:cNvPr id="199" name="Immagine" descr="Immagine"/>
          <p:cNvPicPr>
            <a:picLocks noChangeAspect="1"/>
          </p:cNvPicPr>
          <p:nvPr/>
        </p:nvPicPr>
        <p:blipFill>
          <a:blip r:embed="rId4">
            <a:extLst/>
          </a:blip>
          <a:stretch>
            <a:fillRect/>
          </a:stretch>
        </p:blipFill>
        <p:spPr>
          <a:xfrm>
            <a:off x="13326671" y="9251826"/>
            <a:ext cx="10785334" cy="2467537"/>
          </a:xfrm>
          <a:prstGeom prst="rect">
            <a:avLst/>
          </a:prstGeom>
          <a:ln w="12700">
            <a:miter lim="400000"/>
          </a:ln>
        </p:spPr>
      </p:pic>
      <p:sp>
        <p:nvSpPr>
          <p:cNvPr id="200" name="Vecchio dizionario dati"/>
          <p:cNvSpPr txBox="1"/>
          <p:nvPr/>
        </p:nvSpPr>
        <p:spPr>
          <a:xfrm>
            <a:off x="1828041" y="12306299"/>
            <a:ext cx="409537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Vecchio dizionario dati</a:t>
            </a:r>
          </a:p>
        </p:txBody>
      </p:sp>
      <p:sp>
        <p:nvSpPr>
          <p:cNvPr id="201" name="Corrispondenza Ctipos-Riformata"/>
          <p:cNvSpPr txBox="1"/>
          <p:nvPr/>
        </p:nvSpPr>
        <p:spPr>
          <a:xfrm>
            <a:off x="15690006" y="11983942"/>
            <a:ext cx="605866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Corrispondenza Ctipos-Riformata </a:t>
            </a:r>
          </a:p>
        </p:txBody>
      </p:sp>
      <p:sp>
        <p:nvSpPr>
          <p:cNvPr id="202" name="Dizionario dati aggiornato"/>
          <p:cNvSpPr txBox="1"/>
          <p:nvPr/>
        </p:nvSpPr>
        <p:spPr>
          <a:xfrm>
            <a:off x="7641111" y="12306299"/>
            <a:ext cx="470573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Dizionario dati aggiornato</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Idgrpev"/>
          <p:cNvSpPr txBox="1"/>
          <p:nvPr>
            <p:ph type="body" idx="21"/>
          </p:nvPr>
        </p:nvSpPr>
        <p:spPr>
          <a:prstGeom prst="rect">
            <a:avLst/>
          </a:prstGeom>
        </p:spPr>
        <p:txBody>
          <a:bodyPr/>
          <a:lstStyle/>
          <a:p>
            <a:pPr/>
            <a:r>
              <a:t>Idgrpev</a:t>
            </a:r>
          </a:p>
        </p:txBody>
      </p:sp>
      <p:sp>
        <p:nvSpPr>
          <p:cNvPr id="205" name="Obiettivo: ampliare i dizionari a disposizione contribuendo a recuperare il significato dei valori assunti dall’attributo IDGRPEV che raggruppa insieme tipologie di eventi con caratteristiche comuni.…"/>
          <p:cNvSpPr txBox="1"/>
          <p:nvPr>
            <p:ph type="body" idx="1"/>
          </p:nvPr>
        </p:nvSpPr>
        <p:spPr>
          <a:xfrm>
            <a:off x="762000" y="1972709"/>
            <a:ext cx="22860000" cy="8585201"/>
          </a:xfrm>
          <a:prstGeom prst="rect">
            <a:avLst/>
          </a:prstGeom>
        </p:spPr>
        <p:txBody>
          <a:bodyPr/>
          <a:lstStyle/>
          <a:p>
            <a:pPr marL="634999" indent="-634999">
              <a:defRPr sz="3700">
                <a:solidFill>
                  <a:srgbClr val="FFFFFF"/>
                </a:solidFill>
              </a:defRPr>
            </a:pPr>
            <a:r>
              <a:t>Obiettivo: ampliare i dizionari a disposizione contribuendo a recuperare il significato dei valori assunti dall’attributo IDGRPEV che raggruppa insieme tipologie di eventi con caratteristiche comuni.</a:t>
            </a:r>
          </a:p>
          <a:p>
            <a:pPr marL="914400" indent="-914400">
              <a:buClrTx/>
              <a:buSzPct val="100000"/>
              <a:buFontTx/>
              <a:buAutoNum type="arabicPeriod" startAt="1"/>
              <a:defRPr sz="3700">
                <a:solidFill>
                  <a:srgbClr val="FFFFFF"/>
                </a:solidFill>
              </a:defRPr>
            </a:pPr>
            <a:r>
              <a:t>Studio della distribuzione dei valori assunti da IDGRPEV</a:t>
            </a:r>
          </a:p>
          <a:p>
            <a:pPr marL="914400" indent="-914400">
              <a:buClrTx/>
              <a:buSzPct val="100000"/>
              <a:buFontTx/>
              <a:buAutoNum type="arabicPeriod" startAt="1"/>
              <a:defRPr sz="3700">
                <a:solidFill>
                  <a:srgbClr val="FFFFFF"/>
                </a:solidFill>
              </a:defRPr>
            </a:pPr>
            <a:r>
              <a:t>Estrazione, in seguito al join eseguito tra Stor e StatiEvento , delle descrizioni degli eventi accaduti con frequenza maggiore sotto una specifica etichetta IDGRPEV</a:t>
            </a:r>
          </a:p>
        </p:txBody>
      </p:sp>
      <p:pic>
        <p:nvPicPr>
          <p:cNvPr id="206" name="Immagine" descr="Immagine"/>
          <p:cNvPicPr>
            <a:picLocks noChangeAspect="1"/>
          </p:cNvPicPr>
          <p:nvPr/>
        </p:nvPicPr>
        <p:blipFill>
          <a:blip r:embed="rId2">
            <a:extLst/>
          </a:blip>
          <a:stretch>
            <a:fillRect/>
          </a:stretch>
        </p:blipFill>
        <p:spPr>
          <a:xfrm>
            <a:off x="692474" y="6719682"/>
            <a:ext cx="10291178" cy="6125112"/>
          </a:xfrm>
          <a:prstGeom prst="rect">
            <a:avLst/>
          </a:prstGeom>
          <a:ln w="12700">
            <a:miter lim="400000"/>
          </a:ln>
        </p:spPr>
      </p:pic>
      <p:pic>
        <p:nvPicPr>
          <p:cNvPr id="207" name="Immagine" descr="Immagine"/>
          <p:cNvPicPr>
            <a:picLocks noChangeAspect="1"/>
          </p:cNvPicPr>
          <p:nvPr/>
        </p:nvPicPr>
        <p:blipFill>
          <a:blip r:embed="rId3">
            <a:extLst/>
          </a:blip>
          <a:stretch>
            <a:fillRect/>
          </a:stretch>
        </p:blipFill>
        <p:spPr>
          <a:xfrm>
            <a:off x="11883242" y="7190448"/>
            <a:ext cx="11531601" cy="3848101"/>
          </a:xfrm>
          <a:prstGeom prst="rect">
            <a:avLst/>
          </a:prstGeom>
          <a:ln w="12700">
            <a:miter lim="400000"/>
          </a:ln>
        </p:spPr>
      </p:pic>
      <p:sp>
        <p:nvSpPr>
          <p:cNvPr id="208" name="Descrizioni degli eventi più frequentemente registrati con IDGRPEV = PM"/>
          <p:cNvSpPr txBox="1"/>
          <p:nvPr/>
        </p:nvSpPr>
        <p:spPr>
          <a:xfrm>
            <a:off x="11625636" y="11447305"/>
            <a:ext cx="1204681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Descrizioni degli eventi più frequentemente registrati con IDGRPEV = PM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Bold"/>
        <a:ea typeface="DIN Condensed Bold"/>
        <a:cs typeface="DIN Condensed Bold"/>
      </a:majorFont>
      <a:minorFont>
        <a:latin typeface="DIN Condensed Bold"/>
        <a:ea typeface="DIN Condensed Bold"/>
        <a:cs typeface="DIN Condensed Bol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80000"/>
          </a:lnSpc>
          <a:spcBef>
            <a:spcPts val="0"/>
          </a:spcBef>
          <a:spcAft>
            <a:spcPts val="0"/>
          </a:spcAft>
          <a:buClrTx/>
          <a:buSzTx/>
          <a:buFontTx/>
          <a:buNone/>
          <a:tabLst/>
          <a:defRPr b="0" baseline="0" cap="all" i="0" spc="0" strike="noStrike" sz="4000" u="none" kumimoji="0" normalizeH="0">
            <a:ln>
              <a:noFill/>
            </a:ln>
            <a:solidFill>
              <a:srgbClr val="FFFFFF"/>
            </a:solidFill>
            <a:effectLst/>
            <a:uFillTx/>
            <a:latin typeface="+mn-lt"/>
            <a:ea typeface="+mn-ea"/>
            <a:cs typeface="+mn-cs"/>
            <a:sym typeface="DIN Condensed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3400"/>
          </a:spcBef>
          <a:spcAft>
            <a:spcPts val="0"/>
          </a:spcAft>
          <a:buClrTx/>
          <a:buSzTx/>
          <a:buFontTx/>
          <a:buNone/>
          <a:tabLst/>
          <a:defRPr b="0" baseline="0" cap="none" i="0" spc="0" strike="noStrike" sz="3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